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940" r:id="rId3"/>
    <p:sldId id="944" r:id="rId4"/>
    <p:sldId id="907" r:id="rId5"/>
    <p:sldId id="952" r:id="rId6"/>
    <p:sldId id="953" r:id="rId7"/>
    <p:sldId id="947" r:id="rId8"/>
    <p:sldId id="948" r:id="rId9"/>
    <p:sldId id="946" r:id="rId10"/>
    <p:sldId id="945" r:id="rId11"/>
    <p:sldId id="956" r:id="rId12"/>
    <p:sldId id="949" r:id="rId13"/>
    <p:sldId id="950" r:id="rId14"/>
    <p:sldId id="957" r:id="rId15"/>
    <p:sldId id="958" r:id="rId16"/>
    <p:sldId id="954" r:id="rId17"/>
    <p:sldId id="955" r:id="rId18"/>
    <p:sldId id="923" r:id="rId19"/>
  </p:sldIdLst>
  <p:sldSz cx="9144000" cy="6858000" type="screen4x3"/>
  <p:notesSz cx="6761163" cy="99425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3399FF"/>
    <a:srgbClr val="E2E2F6"/>
    <a:srgbClr val="F7FFEF"/>
    <a:srgbClr val="DCFFB9"/>
    <a:srgbClr val="CCFF99"/>
    <a:srgbClr val="FFFF99"/>
    <a:srgbClr val="00008E"/>
    <a:srgbClr val="483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vetel slog 2 – poudarek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vetel slog 2 – poudarek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8" autoAdjust="0"/>
    <p:restoredTop sz="94705" autoAdjust="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6B054-DAD3-416A-8F84-72967C93F899}" type="doc">
      <dgm:prSet loTypeId="urn:microsoft.com/office/officeart/2005/8/layout/arrow6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sl-SI"/>
        </a:p>
      </dgm:t>
    </dgm:pt>
    <dgm:pt modelId="{D6171D2F-C9C2-4364-A314-FBC3ED53A9AB}">
      <dgm:prSet phldrT="[besedilo]" custT="1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sl-SI" sz="2200" b="0" strike="noStrike" dirty="0" smtClean="0">
              <a:solidFill>
                <a:schemeClr val="bg1"/>
              </a:solidFill>
              <a:effectLst/>
              <a:latin typeface="Arial Rounded MT Bold" pitchFamily="34" charset="0"/>
            </a:rPr>
            <a:t>Začetno neželeno stanje</a:t>
          </a:r>
          <a:endParaRPr lang="sl-SI" sz="2200" b="0" strike="noStrike" dirty="0">
            <a:solidFill>
              <a:schemeClr val="bg1"/>
            </a:solidFill>
            <a:effectLst/>
            <a:latin typeface="Arial Rounded MT Bold" pitchFamily="34" charset="0"/>
          </a:endParaRPr>
        </a:p>
      </dgm:t>
    </dgm:pt>
    <dgm:pt modelId="{1C566864-0E8B-46A7-B4A2-98D92405ABA7}" type="parTrans" cxnId="{01528B1D-263A-4903-ADCC-A45B2320D8BA}">
      <dgm:prSet/>
      <dgm:spPr/>
      <dgm:t>
        <a:bodyPr/>
        <a:lstStyle/>
        <a:p>
          <a:endParaRPr lang="sl-SI"/>
        </a:p>
      </dgm:t>
    </dgm:pt>
    <dgm:pt modelId="{0F4B3FE1-1E83-4C15-9BC5-7119618E9AFE}" type="sibTrans" cxnId="{01528B1D-263A-4903-ADCC-A45B2320D8BA}">
      <dgm:prSet/>
      <dgm:spPr/>
      <dgm:t>
        <a:bodyPr/>
        <a:lstStyle/>
        <a:p>
          <a:endParaRPr lang="sl-SI"/>
        </a:p>
      </dgm:t>
    </dgm:pt>
    <dgm:pt modelId="{3AC5141D-4066-483B-A772-00A1777D87D0}">
      <dgm:prSet phldrT="[besedil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sl-SI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Končno želeno stanje</a:t>
          </a:r>
          <a:endParaRPr lang="sl-SI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0043EFD7-5B4E-4037-9FC9-669A45820696}" type="parTrans" cxnId="{8C2BED4A-C86F-4B2D-AA69-A98130FF9625}">
      <dgm:prSet/>
      <dgm:spPr/>
      <dgm:t>
        <a:bodyPr/>
        <a:lstStyle/>
        <a:p>
          <a:endParaRPr lang="sl-SI"/>
        </a:p>
      </dgm:t>
    </dgm:pt>
    <dgm:pt modelId="{7F8498CC-C0C4-4C56-B007-72CA4AB3E501}" type="sibTrans" cxnId="{8C2BED4A-C86F-4B2D-AA69-A98130FF9625}">
      <dgm:prSet/>
      <dgm:spPr/>
      <dgm:t>
        <a:bodyPr/>
        <a:lstStyle/>
        <a:p>
          <a:endParaRPr lang="sl-SI"/>
        </a:p>
      </dgm:t>
    </dgm:pt>
    <dgm:pt modelId="{D0BD5BFA-0C6B-4FEA-8091-57CE5CD665C4}" type="pres">
      <dgm:prSet presAssocID="{D226B054-DAD3-416A-8F84-72967C93F8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3FDC4F4-C07E-4200-BF8B-230E3D81604B}" type="pres">
      <dgm:prSet presAssocID="{D226B054-DAD3-416A-8F84-72967C93F899}" presName="ribbon" presStyleLbl="node1" presStyleIdx="0" presStyleCnt="1" custLinFactNeighborX="-200" custLinFactNeighborY="8219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sl-SI"/>
        </a:p>
      </dgm:t>
    </dgm:pt>
    <dgm:pt modelId="{F8951E7D-49F9-44EC-A4D9-44D1A4EC581B}" type="pres">
      <dgm:prSet presAssocID="{D226B054-DAD3-416A-8F84-72967C93F899}" presName="leftArrowText" presStyleLbl="node1" presStyleIdx="0" presStyleCnt="1" custLinFactNeighborX="8282" custLinFactNeighborY="1678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1FFE918-793B-48F4-8F45-EFA2A7A7FCD8}" type="pres">
      <dgm:prSet presAssocID="{D226B054-DAD3-416A-8F84-72967C93F899}" presName="rightArrowText" presStyleLbl="node1" presStyleIdx="0" presStyleCnt="1" custScaleX="100000" custLinFactNeighborX="-1686" custLinFactNeighborY="1931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1528B1D-263A-4903-ADCC-A45B2320D8BA}" srcId="{D226B054-DAD3-416A-8F84-72967C93F899}" destId="{D6171D2F-C9C2-4364-A314-FBC3ED53A9AB}" srcOrd="0" destOrd="0" parTransId="{1C566864-0E8B-46A7-B4A2-98D92405ABA7}" sibTransId="{0F4B3FE1-1E83-4C15-9BC5-7119618E9AFE}"/>
    <dgm:cxn modelId="{8C2BED4A-C86F-4B2D-AA69-A98130FF9625}" srcId="{D226B054-DAD3-416A-8F84-72967C93F899}" destId="{3AC5141D-4066-483B-A772-00A1777D87D0}" srcOrd="1" destOrd="0" parTransId="{0043EFD7-5B4E-4037-9FC9-669A45820696}" sibTransId="{7F8498CC-C0C4-4C56-B007-72CA4AB3E501}"/>
    <dgm:cxn modelId="{0ADD299E-7CB3-4949-9341-CB4EEEF92051}" type="presOf" srcId="{D226B054-DAD3-416A-8F84-72967C93F899}" destId="{D0BD5BFA-0C6B-4FEA-8091-57CE5CD665C4}" srcOrd="0" destOrd="0" presId="urn:microsoft.com/office/officeart/2005/8/layout/arrow6"/>
    <dgm:cxn modelId="{627A8801-EEA4-485E-83D6-36C9438B3302}" type="presOf" srcId="{D6171D2F-C9C2-4364-A314-FBC3ED53A9AB}" destId="{F8951E7D-49F9-44EC-A4D9-44D1A4EC581B}" srcOrd="0" destOrd="0" presId="urn:microsoft.com/office/officeart/2005/8/layout/arrow6"/>
    <dgm:cxn modelId="{8C3FEB6C-C788-4B5B-B0EF-F602050666E7}" type="presOf" srcId="{3AC5141D-4066-483B-A772-00A1777D87D0}" destId="{91FFE918-793B-48F4-8F45-EFA2A7A7FCD8}" srcOrd="0" destOrd="0" presId="urn:microsoft.com/office/officeart/2005/8/layout/arrow6"/>
    <dgm:cxn modelId="{ED95F347-B5E2-4660-8A61-1D27BB960A6A}" type="presParOf" srcId="{D0BD5BFA-0C6B-4FEA-8091-57CE5CD665C4}" destId="{13FDC4F4-C07E-4200-BF8B-230E3D81604B}" srcOrd="0" destOrd="0" presId="urn:microsoft.com/office/officeart/2005/8/layout/arrow6"/>
    <dgm:cxn modelId="{CC353495-AA87-4D23-8D01-FAA1C290609F}" type="presParOf" srcId="{D0BD5BFA-0C6B-4FEA-8091-57CE5CD665C4}" destId="{F8951E7D-49F9-44EC-A4D9-44D1A4EC581B}" srcOrd="1" destOrd="0" presId="urn:microsoft.com/office/officeart/2005/8/layout/arrow6"/>
    <dgm:cxn modelId="{FA18D611-F495-47B0-B9C4-369D37C58F86}" type="presParOf" srcId="{D0BD5BFA-0C6B-4FEA-8091-57CE5CD665C4}" destId="{91FFE918-793B-48F4-8F45-EFA2A7A7FCD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DC4F4-C07E-4200-BF8B-230E3D81604B}">
      <dsp:nvSpPr>
        <dsp:cNvPr id="0" name=""/>
        <dsp:cNvSpPr/>
      </dsp:nvSpPr>
      <dsp:spPr>
        <a:xfrm>
          <a:off x="0" y="357245"/>
          <a:ext cx="5129130" cy="2051652"/>
        </a:xfrm>
        <a:prstGeom prst="leftRightRibb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F8951E7D-49F9-44EC-A4D9-44D1A4EC581B}">
      <dsp:nvSpPr>
        <dsp:cNvPr id="0" name=""/>
        <dsp:cNvSpPr/>
      </dsp:nvSpPr>
      <dsp:spPr>
        <a:xfrm>
          <a:off x="755677" y="716410"/>
          <a:ext cx="1692612" cy="1005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0" strike="noStrike" kern="1200" dirty="0" smtClean="0">
              <a:solidFill>
                <a:schemeClr val="bg1"/>
              </a:solidFill>
              <a:effectLst/>
              <a:latin typeface="Arial Rounded MT Bold" pitchFamily="34" charset="0"/>
            </a:rPr>
            <a:t>Začetno neželeno stanje</a:t>
          </a:r>
          <a:endParaRPr lang="sl-SI" sz="2200" b="0" strike="noStrike" kern="1200" dirty="0">
            <a:solidFill>
              <a:schemeClr val="bg1"/>
            </a:solidFill>
            <a:effectLst/>
            <a:latin typeface="Arial Rounded MT Bold" pitchFamily="34" charset="0"/>
          </a:endParaRPr>
        </a:p>
      </dsp:txBody>
      <dsp:txXfrm>
        <a:off x="755677" y="716410"/>
        <a:ext cx="1692612" cy="1005309"/>
      </dsp:txXfrm>
    </dsp:sp>
    <dsp:sp modelId="{91FFE918-793B-48F4-8F45-EFA2A7A7FCD8}">
      <dsp:nvSpPr>
        <dsp:cNvPr id="0" name=""/>
        <dsp:cNvSpPr/>
      </dsp:nvSpPr>
      <dsp:spPr>
        <a:xfrm>
          <a:off x="2530838" y="1070068"/>
          <a:ext cx="2000360" cy="100530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Končno želeno stanje</a:t>
          </a:r>
          <a:endParaRPr lang="sl-SI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2530838" y="1070068"/>
        <a:ext cx="2000360" cy="1005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29011" y="1"/>
            <a:ext cx="2930574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8575BF-FEB9-44DB-872C-4733892707A2}" type="datetimeFigureOut">
              <a:rPr lang="sl-SI"/>
              <a:pPr>
                <a:defRPr/>
              </a:pPr>
              <a:t>06.09.2013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29011" y="9443241"/>
            <a:ext cx="2930574" cy="49768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8DACC7-6BB4-446C-8376-84887FBC4E5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1455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0574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1" y="1"/>
            <a:ext cx="2930574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2" y="4722418"/>
            <a:ext cx="5409562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241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1" y="9443241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E6A9C2-0D95-4B0D-88C9-AE173AE653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48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3A10F-EC86-4C92-BA53-6037B1B8F37F}" type="slidenum">
              <a:rPr lang="sl-SI" smtClean="0"/>
              <a:pPr eaLnBrk="1" hangingPunct="1"/>
              <a:t>8</a:t>
            </a:fld>
            <a:endParaRPr lang="sl-SI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756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441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938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1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18287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803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304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99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67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5082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619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ja.pavlic@zrss.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9144000" cy="576064"/>
          </a:xfrm>
        </p:spPr>
        <p:txBody>
          <a:bodyPr/>
          <a:lstStyle/>
          <a:p>
            <a:pPr algn="ctr" eaLnBrk="1" hangingPunct="1"/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Projekt POSODOBITEV KURIKULARNEGA PROCESA </a:t>
            </a:r>
            <a:b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NA OSNOVNIH ŠOLAH IN GIMNAZIJAH</a:t>
            </a:r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4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3181" y="4653136"/>
            <a:ext cx="9144000" cy="1152128"/>
          </a:xfrm>
        </p:spPr>
        <p:txBody>
          <a:bodyPr/>
          <a:lstStyle/>
          <a:p>
            <a:pPr eaLnBrk="1" hangingPunct="1"/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Šolski projektni timi za </a:t>
            </a:r>
            <a:r>
              <a:rPr lang="sl-SI" sz="2000" b="1" dirty="0" err="1" smtClean="0">
                <a:solidFill>
                  <a:schemeClr val="bg1"/>
                </a:solidFill>
                <a:latin typeface="Arial Rounded MT Bold" pitchFamily="34" charset="0"/>
              </a:rPr>
              <a:t>kurikularne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 povezave in timsko poučevanje</a:t>
            </a:r>
          </a:p>
          <a:p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Katja Pavlič Škerjanc, </a:t>
            </a:r>
            <a:r>
              <a:rPr lang="sl-SI" sz="2000" b="1" dirty="0" err="1" smtClean="0">
                <a:solidFill>
                  <a:schemeClr val="bg1"/>
                </a:solidFill>
                <a:latin typeface="Arial Rounded MT Bold" pitchFamily="34" charset="0"/>
                <a:hlinkClick r:id="rId3"/>
              </a:rPr>
              <a:t>katja.pavlic@zrss.si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  <a:p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Ljubljana</a:t>
            </a:r>
            <a:r>
              <a:rPr lang="sl-SI" sz="2000" b="1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24. </a:t>
            </a:r>
            <a:r>
              <a:rPr lang="sl-SI" sz="2000" b="1" smtClean="0">
                <a:solidFill>
                  <a:schemeClr val="bg1"/>
                </a:solidFill>
                <a:latin typeface="Arial Rounded MT Bold" pitchFamily="34" charset="0"/>
              </a:rPr>
              <a:t>januar 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2013</a:t>
            </a:r>
          </a:p>
          <a:p>
            <a:pPr eaLnBrk="1" hangingPunct="1"/>
            <a:endParaRPr lang="sl-SI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sl-SI" sz="1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sl-SI" sz="1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sl-SI" sz="1400" dirty="0" smtClean="0">
              <a:solidFill>
                <a:schemeClr val="bg1"/>
              </a:solidFill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165850"/>
            <a:ext cx="9037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1000" b="1">
                <a:solidFill>
                  <a:schemeClr val="bg1"/>
                </a:solidFill>
              </a:rPr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sp>
        <p:nvSpPr>
          <p:cNvPr id="3077" name="Pravokotnik 8"/>
          <p:cNvSpPr>
            <a:spLocks noChangeArrowheads="1"/>
          </p:cNvSpPr>
          <p:nvPr/>
        </p:nvSpPr>
        <p:spPr bwMode="auto">
          <a:xfrm>
            <a:off x="0" y="249289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 sz="4400" b="1" dirty="0" smtClean="0">
                <a:solidFill>
                  <a:schemeClr val="bg1"/>
                </a:solidFill>
                <a:latin typeface="Arial Rounded MT Bold" pitchFamily="34" charset="0"/>
              </a:rPr>
              <a:t>Kako od dobrega na boljše :</a:t>
            </a:r>
          </a:p>
          <a:p>
            <a:pPr algn="ctr"/>
            <a:r>
              <a:rPr lang="sl-SI" sz="4300" b="1" dirty="0" smtClean="0">
                <a:solidFill>
                  <a:schemeClr val="bg1"/>
                </a:solidFill>
                <a:latin typeface="Arial Rounded MT Bold" pitchFamily="34" charset="0"/>
              </a:rPr>
              <a:t>NADGRADNJA MIKP in SITP</a:t>
            </a:r>
            <a:endParaRPr lang="sl-SI" sz="43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54255"/>
              </p:ext>
            </p:extLst>
          </p:nvPr>
        </p:nvGraphicFramePr>
        <p:xfrm>
          <a:off x="0" y="260650"/>
          <a:ext cx="9144000" cy="98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84207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4" name="Picture 15" descr="http://sites.google.com/site/scpetprojektegradiva/_/rsrc/1227218497223/Home/desno%20zr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7119"/>
            <a:ext cx="7191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http://www.svlr.gov.si/fileadmin/svlsrp.gov.si/pageuploads/KOHEZIJA/Tehnicna_pomoc/LOGOTIP-ESS-S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3" b="12682"/>
          <a:stretch>
            <a:fillRect/>
          </a:stretch>
        </p:blipFill>
        <p:spPr bwMode="auto">
          <a:xfrm>
            <a:off x="5669400" y="325340"/>
            <a:ext cx="3254375" cy="862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5713"/>
            <a:ext cx="28416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aysonjc.com/wp-content/uploads/2007/06/team-wor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10000"/>
          </a:blip>
          <a:srcRect l="6254" t="2401" r="8553"/>
          <a:stretch>
            <a:fillRect/>
          </a:stretch>
        </p:blipFill>
        <p:spPr bwMode="auto">
          <a:xfrm>
            <a:off x="5000628" y="2214554"/>
            <a:ext cx="3786214" cy="442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PoljeZBesedilom 7"/>
          <p:cNvSpPr txBox="1">
            <a:spLocks noChangeArrowheads="1"/>
          </p:cNvSpPr>
          <p:nvPr/>
        </p:nvSpPr>
        <p:spPr bwMode="auto">
          <a:xfrm>
            <a:off x="971600" y="1214438"/>
            <a:ext cx="7815214" cy="95410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2800" b="1" dirty="0">
                <a:solidFill>
                  <a:schemeClr val="bg1"/>
                </a:solidFill>
                <a:latin typeface="Arial Rounded MT Bold" pitchFamily="34" charset="0"/>
                <a:cs typeface="Arial" charset="0"/>
              </a:rPr>
              <a:t>Kaj bom </a:t>
            </a:r>
            <a:r>
              <a:rPr lang="sl-SI" sz="28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RAJE </a:t>
            </a: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  <a:cs typeface="Arial" charset="0"/>
              </a:rPr>
              <a:t>naredil</a:t>
            </a:r>
            <a:r>
              <a:rPr lang="sl-SI" sz="2800" b="1" dirty="0">
                <a:solidFill>
                  <a:schemeClr val="bg1"/>
                </a:solidFill>
                <a:latin typeface="Arial Rounded MT Bold" pitchFamily="34" charset="0"/>
                <a:cs typeface="Arial" charset="0"/>
              </a:rPr>
              <a:t>/-a </a:t>
            </a:r>
            <a:endParaRPr lang="sl-SI" sz="2800" b="1" dirty="0" smtClean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 algn="r">
              <a:defRPr/>
            </a:pPr>
            <a:r>
              <a:rPr lang="sl-SI" sz="28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skupaj </a:t>
            </a: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  <a:cs typeface="Arial" charset="0"/>
              </a:rPr>
              <a:t>s </a:t>
            </a:r>
            <a:r>
              <a:rPr lang="sl-SI" sz="2800" b="1" dirty="0">
                <a:solidFill>
                  <a:schemeClr val="bg1"/>
                </a:solidFill>
                <a:latin typeface="Arial Rounded MT Bold" pitchFamily="34" charset="0"/>
                <a:cs typeface="Arial" charset="0"/>
              </a:rPr>
              <a:t>kolegico oz. kolegom </a:t>
            </a:r>
            <a:r>
              <a:rPr lang="sl-SI" sz="2800" b="1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kot </a:t>
            </a:r>
            <a:r>
              <a:rPr lang="sl-SI" sz="2800" b="1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sl-SI" sz="2800" b="1" dirty="0" smtClean="0">
                <a:solidFill>
                  <a:srgbClr val="FFFF00"/>
                </a:solidFill>
                <a:latin typeface="Arial Rounded MT Bold" pitchFamily="34" charset="0"/>
              </a:rPr>
              <a:t>sa</a:t>
            </a:r>
            <a:r>
              <a:rPr lang="sl-SI" sz="2800" b="1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m-a</a:t>
            </a:r>
            <a:r>
              <a:rPr lang="sl-SI" sz="2800" b="1" dirty="0">
                <a:solidFill>
                  <a:schemeClr val="bg1"/>
                </a:solidFill>
                <a:latin typeface="Arial Rounded MT Bold" pitchFamily="34" charset="0"/>
                <a:cs typeface="Arial" charset="0"/>
              </a:rPr>
              <a:t>?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323528" y="428625"/>
            <a:ext cx="8463285" cy="642938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SITO SMISELNOSTI</a:t>
            </a:r>
          </a:p>
        </p:txBody>
      </p:sp>
      <p:sp>
        <p:nvSpPr>
          <p:cNvPr id="14342" name="PoljeZBesedilom 6"/>
          <p:cNvSpPr txBox="1">
            <a:spLocks noChangeArrowheads="1"/>
          </p:cNvSpPr>
          <p:nvPr/>
        </p:nvSpPr>
        <p:spPr bwMode="auto">
          <a:xfrm>
            <a:off x="285750" y="4071938"/>
            <a:ext cx="4857750" cy="107791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3200" b="1" dirty="0">
                <a:solidFill>
                  <a:srgbClr val="C00000"/>
                </a:solidFill>
                <a:latin typeface="Segoe Script" pitchFamily="34" charset="0"/>
                <a:ea typeface="Tahoma" pitchFamily="34" charset="0"/>
                <a:cs typeface="Tahoma" pitchFamily="34" charset="0"/>
              </a:rPr>
              <a:t>“Nekaj, česar sam ne morem narediti.”</a:t>
            </a:r>
            <a:endParaRPr lang="sl-SI" sz="3200" dirty="0">
              <a:solidFill>
                <a:srgbClr val="C00000"/>
              </a:solidFill>
              <a:latin typeface="Segoe Scrip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679" name="PoljeZBesedilom 5"/>
          <p:cNvSpPr txBox="1">
            <a:spLocks noChangeArrowheads="1"/>
          </p:cNvSpPr>
          <p:nvPr/>
        </p:nvSpPr>
        <p:spPr bwMode="auto">
          <a:xfrm>
            <a:off x="285749" y="5429250"/>
            <a:ext cx="6607985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3200" b="1" i="1" dirty="0">
                <a:solidFill>
                  <a:srgbClr val="C00000"/>
                </a:solidFill>
                <a:latin typeface="Segoe Script" pitchFamily="34" charset="0"/>
                <a:ea typeface="Arial Unicode MS" pitchFamily="34" charset="-128"/>
                <a:cs typeface="Arial Unicode MS" pitchFamily="34" charset="-128"/>
              </a:rPr>
              <a:t>“Nekaj, česar sam ne morem narediti tako dobro.”</a:t>
            </a:r>
          </a:p>
        </p:txBody>
      </p:sp>
      <p:sp>
        <p:nvSpPr>
          <p:cNvPr id="14344" name="Ograda vsebine 2"/>
          <p:cNvSpPr>
            <a:spLocks noGrp="1"/>
          </p:cNvSpPr>
          <p:nvPr>
            <p:ph idx="1"/>
          </p:nvPr>
        </p:nvSpPr>
        <p:spPr>
          <a:xfrm>
            <a:off x="214313" y="2571750"/>
            <a:ext cx="5286375" cy="1357313"/>
          </a:xfrm>
          <a:ln>
            <a:noFill/>
          </a:ln>
        </p:spPr>
        <p:txBody>
          <a:bodyPr/>
          <a:lstStyle/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sl-SI" sz="2800" b="1" dirty="0" err="1" smtClean="0">
                <a:solidFill>
                  <a:schemeClr val="accent6"/>
                </a:solidFill>
              </a:rPr>
              <a:t>Osmislitev</a:t>
            </a:r>
            <a:r>
              <a:rPr lang="sl-SI" sz="2800" b="1" dirty="0" smtClean="0">
                <a:solidFill>
                  <a:schemeClr val="accent6"/>
                </a:solidFill>
              </a:rPr>
              <a:t> </a:t>
            </a:r>
            <a:r>
              <a:rPr lang="sl-SI" sz="2800" b="1" dirty="0" err="1" smtClean="0">
                <a:solidFill>
                  <a:schemeClr val="accent6"/>
                </a:solidFill>
              </a:rPr>
              <a:t>medpredmetnega</a:t>
            </a:r>
            <a:endParaRPr lang="sl-SI" sz="2800" b="1" dirty="0">
              <a:solidFill>
                <a:schemeClr val="accent6"/>
              </a:solidFill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sl-SI" sz="2800" b="1" dirty="0" smtClean="0">
                <a:solidFill>
                  <a:schemeClr val="accent6"/>
                </a:solidFill>
              </a:rPr>
              <a:t>povezovanja in timskega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sl-SI" sz="2800" b="1" dirty="0" smtClean="0">
                <a:solidFill>
                  <a:schemeClr val="accent6"/>
                </a:solidFill>
              </a:rPr>
              <a:t>poučevanja:</a:t>
            </a:r>
            <a:endParaRPr lang="sl-SI" sz="2800" b="1" dirty="0" smtClean="0">
              <a:solidFill>
                <a:schemeClr val="accent6"/>
              </a:solidFill>
              <a:cs typeface="Arial" charset="0"/>
            </a:endParaRPr>
          </a:p>
          <a:p>
            <a:pPr eaLnBrk="1" hangingPunct="1">
              <a:buFontTx/>
              <a:buNone/>
            </a:pPr>
            <a:endParaRPr lang="sl-SI" sz="2800" b="1" dirty="0" smtClean="0">
              <a:solidFill>
                <a:srgbClr val="002060"/>
              </a:solidFill>
              <a:latin typeface="Arial Rounded MT Bold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sl-SI" sz="1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0304"/>
            <a:ext cx="2520280" cy="236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14342" grpId="0" animBg="1"/>
      <p:bldP spid="286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72956"/>
            <a:ext cx="4296203" cy="6322714"/>
          </a:xfrm>
        </p:spPr>
      </p:pic>
      <p:sp>
        <p:nvSpPr>
          <p:cNvPr id="7" name="PoljeZBesedilom 6"/>
          <p:cNvSpPr txBox="1"/>
          <p:nvPr/>
        </p:nvSpPr>
        <p:spPr>
          <a:xfrm>
            <a:off x="401895" y="692696"/>
            <a:ext cx="8299251" cy="5890974"/>
          </a:xfrm>
          <a:prstGeom prst="flowChartAlternateProcess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1. </a:t>
            </a:r>
            <a:r>
              <a:rPr lang="sl-SI" sz="2000" b="1" dirty="0" smtClean="0">
                <a:solidFill>
                  <a:srgbClr val="C00000"/>
                </a:solidFill>
              </a:rPr>
              <a:t>Sami pri sebi ocenite smiselnost </a:t>
            </a:r>
            <a:r>
              <a:rPr lang="sl-SI" sz="2000" b="1" dirty="0" smtClean="0"/>
              <a:t>svojih dosedanjih izkušenj s SITP</a:t>
            </a:r>
            <a:r>
              <a:rPr lang="sl-SI" sz="2400" b="1" dirty="0" smtClean="0"/>
              <a:t>? </a:t>
            </a:r>
            <a:r>
              <a:rPr lang="sl-SI" sz="2000" b="1" i="1" dirty="0" smtClean="0">
                <a:latin typeface="Arial Narrow" pitchFamily="34" charset="0"/>
              </a:rPr>
              <a:t>Upoštevaje </a:t>
            </a:r>
            <a:r>
              <a:rPr lang="sl-SI" sz="2000" b="1" i="1" dirty="0">
                <a:latin typeface="Arial Narrow" pitchFamily="34" charset="0"/>
              </a:rPr>
              <a:t>sito </a:t>
            </a:r>
            <a:r>
              <a:rPr lang="sl-SI" sz="2000" b="1" i="1" dirty="0" smtClean="0">
                <a:latin typeface="Arial Narrow" pitchFamily="34" charset="0"/>
              </a:rPr>
              <a:t>smiselnosti, v prvi vrsti razmislite o učnih ciljih in izvedbi timskega pouka.</a:t>
            </a:r>
            <a:endParaRPr lang="sl-SI" sz="2400" b="1" dirty="0" smtClean="0"/>
          </a:p>
          <a:p>
            <a:endParaRPr lang="sl-SI" sz="2800" b="1" dirty="0" smtClean="0"/>
          </a:p>
          <a:p>
            <a:endParaRPr lang="sl-SI" sz="2800" b="1" dirty="0"/>
          </a:p>
          <a:p>
            <a:endParaRPr lang="sl-SI" sz="2800" b="1" dirty="0" smtClean="0"/>
          </a:p>
          <a:p>
            <a:endParaRPr lang="sl-SI" sz="2800" b="1" dirty="0" smtClean="0"/>
          </a:p>
          <a:p>
            <a:endParaRPr lang="sl-SI" sz="2400" b="1" dirty="0" smtClean="0"/>
          </a:p>
          <a:p>
            <a:endParaRPr lang="sl-SI" sz="2000" b="1" dirty="0" smtClean="0"/>
          </a:p>
          <a:p>
            <a:endParaRPr lang="sl-SI" sz="2000" b="1" dirty="0" smtClean="0"/>
          </a:p>
          <a:p>
            <a:endParaRPr lang="sl-SI" sz="2000" b="1" dirty="0" smtClean="0"/>
          </a:p>
          <a:p>
            <a:r>
              <a:rPr lang="sl-SI" sz="2000" b="1" dirty="0" smtClean="0"/>
              <a:t>2. Nato </a:t>
            </a:r>
            <a:r>
              <a:rPr lang="sl-SI" sz="2000" b="1" dirty="0" smtClean="0">
                <a:solidFill>
                  <a:srgbClr val="C00000"/>
                </a:solidFill>
              </a:rPr>
              <a:t>s sosedom </a:t>
            </a:r>
            <a:r>
              <a:rPr lang="sl-SI" sz="2000" b="1" dirty="0" smtClean="0"/>
              <a:t>na hitro </a:t>
            </a:r>
            <a:r>
              <a:rPr lang="sl-SI" sz="2000" b="1" dirty="0" smtClean="0">
                <a:solidFill>
                  <a:srgbClr val="C00000"/>
                </a:solidFill>
              </a:rPr>
              <a:t>primerjajta svoji oceni</a:t>
            </a:r>
            <a:r>
              <a:rPr lang="sl-SI" sz="2000" b="1" dirty="0" smtClean="0"/>
              <a:t>. Skušajta ugotoviti, čému lahko pripišeta dano stanje. </a:t>
            </a:r>
            <a:r>
              <a:rPr lang="sl-SI" sz="2000" b="1" i="1" dirty="0" smtClean="0">
                <a:latin typeface="Arial Narrow" pitchFamily="34" charset="0"/>
              </a:rPr>
              <a:t>Samokritično npr. ocenita, koliko SITP poznate vi sami in drugi na šoli in kako ga vodstvo šole podpira (usposabljanje, organizacija dela).</a:t>
            </a:r>
            <a:r>
              <a:rPr lang="sl-SI" sz="2000" b="1" dirty="0" smtClean="0">
                <a:latin typeface="Arial Narrow" pitchFamily="34" charset="0"/>
              </a:rPr>
              <a:t>                                                                                   </a:t>
            </a:r>
          </a:p>
        </p:txBody>
      </p:sp>
      <p:sp>
        <p:nvSpPr>
          <p:cNvPr id="9" name="Naslov 4"/>
          <p:cNvSpPr txBox="1">
            <a:spLocks/>
          </p:cNvSpPr>
          <p:nvPr/>
        </p:nvSpPr>
        <p:spPr bwMode="auto">
          <a:xfrm>
            <a:off x="3491880" y="115820"/>
            <a:ext cx="5328592" cy="936916"/>
          </a:xfrm>
          <a:prstGeom prst="cloudCallout">
            <a:avLst>
              <a:gd name="adj1" fmla="val -69102"/>
              <a:gd name="adj2" fmla="val 50852"/>
            </a:avLst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Refleksija 1  </a:t>
            </a:r>
            <a:r>
              <a:rPr lang="sl-SI" sz="2400" dirty="0" smtClean="0">
                <a:solidFill>
                  <a:schemeClr val="bg1"/>
                </a:solidFill>
                <a:latin typeface="Arial Narrow" pitchFamily="34" charset="0"/>
              </a:rPr>
              <a:t>(1 min)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72993"/>
              </p:ext>
            </p:extLst>
          </p:nvPr>
        </p:nvGraphicFramePr>
        <p:xfrm>
          <a:off x="755576" y="2132856"/>
          <a:ext cx="74888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483365"/>
                <a:gridCol w="1923603"/>
                <a:gridCol w="1321559"/>
                <a:gridCol w="1248138"/>
              </a:tblGrid>
              <a:tr h="1016888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Doslej bi vse cilje </a:t>
                      </a:r>
                      <a:r>
                        <a:rPr lang="sl-SI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enako dobro lahko</a:t>
                      </a:r>
                    </a:p>
                    <a:p>
                      <a:pPr algn="ctr"/>
                      <a:r>
                        <a:rPr lang="sl-SI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dosegel tudi sam.</a:t>
                      </a:r>
                      <a:endParaRPr lang="sl-SI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 večini primerov </a:t>
                      </a:r>
                      <a:r>
                        <a:rPr lang="sl-SI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bi cilje enako dobro lahko dosegel tudi sam.</a:t>
                      </a:r>
                      <a:endParaRPr lang="sl-SI" sz="16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Večino ciljev bi lahko dosegel sam, za nekatere cilje pa je</a:t>
                      </a:r>
                      <a:r>
                        <a:rPr lang="sl-SI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l-SI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SITP boljši</a:t>
                      </a:r>
                      <a:r>
                        <a:rPr lang="sl-SI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pristop</a:t>
                      </a:r>
                      <a:r>
                        <a:rPr lang="sl-SI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.</a:t>
                      </a:r>
                      <a:endParaRPr lang="sl-SI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Ciljev nikakor ne bi mogel sam doseči enako dobro.</a:t>
                      </a:r>
                      <a:endParaRPr lang="sl-SI" sz="16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Ciljev nikakor ne bi mogel doseči sam.</a:t>
                      </a:r>
                      <a:endParaRPr lang="sl-SI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774"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sl-SI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sl-SI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sl-SI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sl-SI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sl-SI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68820"/>
              </p:ext>
            </p:extLst>
          </p:nvPr>
        </p:nvGraphicFramePr>
        <p:xfrm>
          <a:off x="755576" y="3933056"/>
          <a:ext cx="748883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584176"/>
                <a:gridCol w="1944216"/>
                <a:gridCol w="1296144"/>
                <a:gridCol w="1440158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sl-SI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Po mojih izkušnjah je (PREVERJENO) </a:t>
                      </a:r>
                      <a:r>
                        <a:rPr lang="sl-SI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dodana vrednost </a:t>
                      </a:r>
                      <a:r>
                        <a:rPr lang="sl-SI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za učence/dijake: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</a:rPr>
                        <a:t>Bolj zanimiv pouk</a:t>
                      </a:r>
                      <a:endParaRPr lang="sl-SI" sz="1600" b="1" dirty="0">
                        <a:solidFill>
                          <a:schemeClr val="accent6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</a:rPr>
                        <a:t>Večja pozornost učitelja (delitve)</a:t>
                      </a: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</a:rPr>
                        <a:t>Možnost za sodobne didaktične pristope </a:t>
                      </a:r>
                      <a:endParaRPr lang="sl-SI" sz="1600" b="1" dirty="0">
                        <a:solidFill>
                          <a:schemeClr val="accent6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</a:rPr>
                        <a:t>Boljše razumevanje</a:t>
                      </a:r>
                      <a:endParaRPr lang="sl-SI" sz="1600" b="1" dirty="0">
                        <a:solidFill>
                          <a:schemeClr val="accent6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</a:rPr>
                        <a:t>Bolj povezano znanje</a:t>
                      </a:r>
                      <a:endParaRPr lang="sl-SI" sz="1600" b="1" dirty="0">
                        <a:solidFill>
                          <a:schemeClr val="accent6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Kvadrant pripravljenosti za skok naprej 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(znanje/veščine in izkušnje/izkušenost)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48862"/>
              </p:ext>
            </p:extLst>
          </p:nvPr>
        </p:nvGraphicFramePr>
        <p:xfrm>
          <a:off x="2411760" y="1556792"/>
          <a:ext cx="6096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615440"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B050"/>
                          </a:solidFill>
                        </a:rPr>
                        <a:t>Veliko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</a:rPr>
                        <a:t>  teoretičnega znanja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C00000"/>
                          </a:solidFill>
                        </a:rPr>
                        <a:t>Malo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</a:rPr>
                        <a:t> praktičnih izkušenj</a:t>
                      </a:r>
                      <a:endParaRPr lang="sl-SI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B050"/>
                          </a:solidFill>
                        </a:rPr>
                        <a:t>Veliko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</a:rPr>
                        <a:t>  teoretičnega znanja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00B050"/>
                          </a:solidFill>
                        </a:rPr>
                        <a:t>Veliko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</a:rPr>
                        <a:t> praktičnih izkušenj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C00000"/>
                          </a:solidFill>
                        </a:rPr>
                        <a:t>Malo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</a:rPr>
                        <a:t>  teoretičnega znanja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C00000"/>
                          </a:solidFill>
                        </a:rPr>
                        <a:t>Malo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</a:rPr>
                        <a:t> praktičnih izkušenj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C00000"/>
                          </a:solidFill>
                        </a:rPr>
                        <a:t>Malo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</a:rPr>
                        <a:t>  teoretičnega znanja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00B050"/>
                          </a:solidFill>
                        </a:rPr>
                        <a:t>Veliko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</a:rPr>
                        <a:t> praktičnih izkušenj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Raven puščični povezovalnik 10"/>
          <p:cNvCxnSpPr/>
          <p:nvPr/>
        </p:nvCxnSpPr>
        <p:spPr>
          <a:xfrm flipV="1">
            <a:off x="1996852" y="1472590"/>
            <a:ext cx="0" cy="47525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1000830" y="5229200"/>
            <a:ext cx="763284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339595" y="151958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C00000"/>
                </a:solidFill>
              </a:rPr>
              <a:t>Teoretično znanje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6685806" y="55172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b="1" dirty="0" smtClean="0">
                <a:solidFill>
                  <a:srgbClr val="C00000"/>
                </a:solidFill>
              </a:rPr>
              <a:t>Praktične izkušnje</a:t>
            </a:r>
            <a:endParaRPr lang="sl-SI" sz="2000" b="1" dirty="0">
              <a:solidFill>
                <a:srgbClr val="C00000"/>
              </a:solidFill>
            </a:endParaRP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7" y="5058476"/>
            <a:ext cx="1625397" cy="1625397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361358" y="2265420"/>
            <a:ext cx="1566955" cy="255454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6"/>
                </a:solidFill>
                <a:latin typeface="Arial Narrow" pitchFamily="34" charset="0"/>
              </a:rPr>
              <a:t>Kam bi uvrstili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dirty="0" smtClean="0">
                <a:solidFill>
                  <a:schemeClr val="accent6"/>
                </a:solidFill>
                <a:latin typeface="Arial Narrow" pitchFamily="34" charset="0"/>
              </a:rPr>
              <a:t>sebe,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dirty="0" smtClean="0">
                <a:solidFill>
                  <a:schemeClr val="accent6"/>
                </a:solidFill>
                <a:latin typeface="Arial Narrow" pitchFamily="34" charset="0"/>
              </a:rPr>
              <a:t>vaš PT,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dirty="0">
                <a:solidFill>
                  <a:schemeClr val="accent6"/>
                </a:solidFill>
                <a:latin typeface="Arial Narrow" pitchFamily="34" charset="0"/>
              </a:rPr>
              <a:t>v</a:t>
            </a:r>
            <a:r>
              <a:rPr lang="sl-SI" sz="2000" b="1" dirty="0" smtClean="0">
                <a:solidFill>
                  <a:schemeClr val="accent6"/>
                </a:solidFill>
                <a:latin typeface="Arial Narrow" pitchFamily="34" charset="0"/>
              </a:rPr>
              <a:t>ečino učiteljev,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dirty="0" smtClean="0">
                <a:solidFill>
                  <a:schemeClr val="accent6"/>
                </a:solidFill>
                <a:latin typeface="Arial Narrow" pitchFamily="34" charset="0"/>
              </a:rPr>
              <a:t>vodstvo šole?</a:t>
            </a:r>
            <a:endParaRPr lang="sl-SI" sz="20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24" name="Naslov 4"/>
          <p:cNvSpPr txBox="1">
            <a:spLocks/>
          </p:cNvSpPr>
          <p:nvPr/>
        </p:nvSpPr>
        <p:spPr bwMode="auto">
          <a:xfrm>
            <a:off x="1996852" y="5589240"/>
            <a:ext cx="5328592" cy="936916"/>
          </a:xfrm>
          <a:prstGeom prst="cloudCallout">
            <a:avLst>
              <a:gd name="adj1" fmla="val -55751"/>
              <a:gd name="adj2" fmla="val -140516"/>
            </a:avLst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Refleksija 2 </a:t>
            </a:r>
            <a:r>
              <a:rPr lang="sl-SI" sz="2400" dirty="0" smtClean="0">
                <a:solidFill>
                  <a:schemeClr val="bg1"/>
                </a:solidFill>
                <a:latin typeface="Arial Narrow" pitchFamily="34" charset="0"/>
              </a:rPr>
              <a:t>(1 min)</a:t>
            </a:r>
          </a:p>
        </p:txBody>
      </p:sp>
    </p:spTree>
    <p:extLst>
      <p:ext uri="{BB962C8B-B14F-4D97-AF65-F5344CB8AC3E}">
        <p14:creationId xmlns:p14="http://schemas.microsoft.com/office/powerpoint/2010/main" val="4180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D:\SLIKE\SLIKE_KPŠ\Izobraževanje_KPŠ\Sodelovalna zmožno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334"/>
            <a:ext cx="9164445" cy="68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788024" y="544522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800" b="1" dirty="0" smtClean="0">
                <a:solidFill>
                  <a:srgbClr val="C00000"/>
                </a:solidFill>
                <a:latin typeface="Arial Rounded MT Bold" pitchFamily="34" charset="0"/>
              </a:rPr>
              <a:t>ORGANIZACIJSKA KULTURA ŠOLE?</a:t>
            </a:r>
            <a:endParaRPr lang="sl-SI" sz="28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707904" y="260647"/>
            <a:ext cx="4943052" cy="627562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sl-SI" b="1" dirty="0" smtClean="0">
                <a:solidFill>
                  <a:schemeClr val="accent6"/>
                </a:solidFill>
                <a:latin typeface="Arial Rounded MT Bold" pitchFamily="34" charset="0"/>
              </a:rPr>
              <a:t>DELAVNICA 1</a:t>
            </a:r>
            <a:endParaRPr lang="sl-SI" sz="2400" dirty="0">
              <a:latin typeface="Arial Narrow" pitchFamily="34" charset="0"/>
            </a:endParaRP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Udeleženci </a:t>
            </a:r>
            <a:r>
              <a:rPr lang="sl-SI" sz="1600" b="1" dirty="0"/>
              <a:t>se razdelijo v skupine </a:t>
            </a:r>
            <a:r>
              <a:rPr lang="sl-SI" sz="1600" dirty="0"/>
              <a:t>(</a:t>
            </a:r>
            <a:r>
              <a:rPr lang="sl-SI" sz="1600" i="1" dirty="0"/>
              <a:t>gl. navodila – praviloma so v vsaki skupini člani 3 PT</a:t>
            </a:r>
            <a:r>
              <a:rPr lang="sl-SI" sz="1600" dirty="0" smtClean="0"/>
              <a:t>).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V </a:t>
            </a:r>
            <a:r>
              <a:rPr lang="sl-SI" sz="1600" b="1" dirty="0"/>
              <a:t>skupini si učitelji izmenjajo izkušnje, ki jih imajo z MIKP in </a:t>
            </a:r>
            <a:r>
              <a:rPr lang="sl-SI" sz="1600" b="1" dirty="0" smtClean="0"/>
              <a:t>SITP </a:t>
            </a:r>
            <a:r>
              <a:rPr lang="sl-SI" sz="1600" b="1" dirty="0" smtClean="0">
                <a:solidFill>
                  <a:srgbClr val="C00000"/>
                </a:solidFill>
              </a:rPr>
              <a:t>NA RAVNI ODDELKA</a:t>
            </a:r>
            <a:r>
              <a:rPr lang="sl-SI" sz="1600" b="1" dirty="0" smtClean="0"/>
              <a:t>, </a:t>
            </a:r>
            <a:r>
              <a:rPr lang="sl-SI" sz="1600" b="1" dirty="0"/>
              <a:t>in </a:t>
            </a:r>
            <a:r>
              <a:rPr lang="sl-SI" sz="1600" b="1" dirty="0" smtClean="0"/>
              <a:t>jih nadgradijo. 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Pri </a:t>
            </a:r>
            <a:r>
              <a:rPr lang="sl-SI" sz="1600" b="1" dirty="0"/>
              <a:t>tem izhajajo iz izbranega šolskega primera in upoštevajo predlagane RAZVOJNE IZTOČNICE za </a:t>
            </a:r>
            <a:r>
              <a:rPr lang="sl-SI" sz="1600" b="1" dirty="0" smtClean="0"/>
              <a:t>izboljševanje MIKP </a:t>
            </a:r>
            <a:r>
              <a:rPr lang="sl-SI" sz="1600" b="1" dirty="0"/>
              <a:t>in SITP na ravni oddelka. </a:t>
            </a:r>
            <a:endParaRPr lang="sl-SI" sz="1600" b="1" dirty="0" smtClean="0"/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Najprej </a:t>
            </a:r>
            <a:r>
              <a:rPr lang="sl-SI" sz="1600" b="1" dirty="0"/>
              <a:t>analizo in nadgradnjo izvede vsak PT sam zase in za svojo šolo. </a:t>
            </a:r>
            <a:endParaRPr lang="sl-SI" sz="1600" b="1" dirty="0" smtClean="0"/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Nato </a:t>
            </a:r>
            <a:r>
              <a:rPr lang="sl-SI" sz="1600" b="1" dirty="0"/>
              <a:t>PT svoje ugotovitve in razvojne zamisli predstavijo drug drugemu po načelih kritičnega prijateljevanja </a:t>
            </a:r>
            <a:r>
              <a:rPr lang="sl-SI" sz="1600" dirty="0"/>
              <a:t>(metoda t.i. »</a:t>
            </a:r>
            <a:r>
              <a:rPr lang="sl-SI" sz="1600" dirty="0" err="1"/>
              <a:t>odranja</a:t>
            </a:r>
            <a:r>
              <a:rPr lang="sl-SI" sz="1600" dirty="0"/>
              <a:t>«: en PT predstavi svoje ugotovitve in zamisli, druga dva pa ga z vprašanji spodbujata v še bolj kritični razmislek in pogumne predloge </a:t>
            </a:r>
            <a:r>
              <a:rPr lang="sl-SI" sz="1600" dirty="0" smtClean="0"/>
              <a:t>…)</a:t>
            </a:r>
            <a:r>
              <a:rPr lang="sl-SI" sz="1600" b="1" dirty="0" smtClean="0"/>
              <a:t>.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Ko </a:t>
            </a:r>
            <a:r>
              <a:rPr lang="sl-SI" sz="1600" b="1" dirty="0"/>
              <a:t>svoje predstavitve opravijo vsi PT v skupini, člani skupine izmed ugotovitev in razvojnih pobud poiščejo tiste, ki se jim zdijo pomenljive in </a:t>
            </a:r>
            <a:r>
              <a:rPr lang="sl-SI" sz="1600" b="1" dirty="0" err="1"/>
              <a:t>kažipotne</a:t>
            </a:r>
            <a:r>
              <a:rPr lang="sl-SI" sz="1600" b="1" dirty="0"/>
              <a:t> tudi za druge, in jih zapišejo. </a:t>
            </a:r>
            <a:endParaRPr lang="sl-SI" sz="16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sl-SI" sz="1600" i="1" dirty="0">
              <a:latin typeface="Arial Narrow" pitchFamily="34" charset="0"/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endParaRPr lang="sl-SI" sz="2000" dirty="0" smtClean="0">
              <a:latin typeface="Arial Narrow" pitchFamily="34" charset="0"/>
            </a:endParaRPr>
          </a:p>
        </p:txBody>
      </p:sp>
      <p:pic>
        <p:nvPicPr>
          <p:cNvPr id="6" name="Slika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9"/>
          <a:stretch/>
        </p:blipFill>
        <p:spPr bwMode="auto">
          <a:xfrm>
            <a:off x="411485" y="4797152"/>
            <a:ext cx="3096964" cy="17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384376" cy="3240360"/>
          </a:xfrm>
          <a:prstGeom prst="cloudCallout">
            <a:avLst>
              <a:gd name="adj1" fmla="val -13542"/>
              <a:gd name="adj2" fmla="val 92766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FFFF00"/>
                </a:solidFill>
                <a:latin typeface="Arial Rounded MT Bold" pitchFamily="34" charset="0"/>
              </a:rPr>
              <a:t>KAKO </a:t>
            </a: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OD DOBREGA NA </a:t>
            </a:r>
            <a:r>
              <a:rPr lang="sl-SI" sz="2800" dirty="0" smtClean="0">
                <a:solidFill>
                  <a:srgbClr val="FFFF00"/>
                </a:solidFill>
                <a:latin typeface="Arial Rounded MT Bold" pitchFamily="34" charset="0"/>
              </a:rPr>
              <a:t>BOLJŠE?</a:t>
            </a:r>
            <a:endParaRPr lang="sl-SI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02631" cy="2435870"/>
          </a:xfrm>
          <a:solidFill>
            <a:schemeClr val="accent2"/>
          </a:solidFill>
        </p:spPr>
        <p:txBody>
          <a:bodyPr/>
          <a:lstStyle/>
          <a:p>
            <a:pPr algn="r"/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RAZVOJNE IZTOČNICE </a:t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MIKP/SITP</a:t>
            </a:r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: </a:t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err="1" smtClean="0">
                <a:solidFill>
                  <a:srgbClr val="FFFF00"/>
                </a:solidFill>
                <a:latin typeface="Arial Narrow" pitchFamily="34" charset="0"/>
              </a:rPr>
              <a:t>Mezo</a:t>
            </a:r>
            <a:r>
              <a:rPr lang="sl-SI" sz="3200" dirty="0" smtClean="0">
                <a:solidFill>
                  <a:srgbClr val="FFFF00"/>
                </a:solidFill>
                <a:latin typeface="Arial Narrow" pitchFamily="34" charset="0"/>
              </a:rPr>
              <a:t> raven</a:t>
            </a:r>
            <a:endParaRPr lang="sl-SI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131840" y="273050"/>
            <a:ext cx="5554960" cy="63243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sl-SI" sz="1800" b="1" dirty="0"/>
              <a:t>Višanje kompleksnosti povezovalnega elementa</a:t>
            </a:r>
            <a:r>
              <a:rPr lang="sl-SI" sz="1800" dirty="0"/>
              <a:t> </a:t>
            </a:r>
            <a:r>
              <a:rPr lang="sl-SI" sz="1800" dirty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</a:t>
            </a:r>
            <a:r>
              <a:rPr lang="sl-SI" sz="1800" dirty="0">
                <a:latin typeface="Arial Narrow" pitchFamily="34" charset="0"/>
              </a:rPr>
              <a:t> kompetenčni pristop: kompetence/pismenosti kot kroskurikularni cilji)</a:t>
            </a:r>
            <a:r>
              <a:rPr lang="sl-SI" sz="1800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sz="1800" b="1" dirty="0"/>
              <a:t>Večanje števila vključenih predmetov in učiteljev (</a:t>
            </a:r>
            <a:r>
              <a:rPr lang="sl-SI" sz="1800" dirty="0"/>
              <a:t>ter, posledično, </a:t>
            </a:r>
            <a:r>
              <a:rPr lang="sl-SI" sz="1800" b="1" dirty="0"/>
              <a:t>dijakov)</a:t>
            </a:r>
            <a:r>
              <a:rPr lang="sl-SI" sz="1800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sz="1800" b="1" dirty="0"/>
              <a:t>Daljšanje trajanja/Večanje obsega posamezne </a:t>
            </a:r>
            <a:r>
              <a:rPr lang="sl-SI" sz="1800" b="1" dirty="0" err="1"/>
              <a:t>medpredmetne</a:t>
            </a:r>
            <a:r>
              <a:rPr lang="sl-SI" sz="1800" b="1" dirty="0"/>
              <a:t>/</a:t>
            </a:r>
            <a:r>
              <a:rPr lang="sl-SI" sz="1800" b="1" dirty="0" err="1"/>
              <a:t>kurikularne</a:t>
            </a:r>
            <a:r>
              <a:rPr lang="sl-SI" sz="1800" b="1" dirty="0"/>
              <a:t> povezave (MIKP) in/oz. </a:t>
            </a:r>
            <a:r>
              <a:rPr lang="sl-SI" sz="1800" b="1" dirty="0" smtClean="0"/>
              <a:t>sodelovalnega oz. timskega </a:t>
            </a:r>
            <a:r>
              <a:rPr lang="sl-SI" sz="1800" b="1" dirty="0"/>
              <a:t>poučevanja (SITP) istega poučevalnega tima </a:t>
            </a:r>
            <a:r>
              <a:rPr lang="sl-SI" sz="1800" dirty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</a:t>
            </a:r>
            <a:r>
              <a:rPr lang="sl-SI" sz="1800" dirty="0">
                <a:latin typeface="Arial Narrow" pitchFamily="34" charset="0"/>
              </a:rPr>
              <a:t> trajnost poučevalnih partnerstev)</a:t>
            </a:r>
            <a:r>
              <a:rPr lang="sl-SI" sz="1800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sz="1800" b="1" dirty="0"/>
              <a:t>Bolj občutljivo razlikovanje med posameznimi oblikami in vrstami MIKP/SITP </a:t>
            </a:r>
            <a:r>
              <a:rPr lang="sl-SI" sz="1800" dirty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</a:t>
            </a:r>
            <a:r>
              <a:rPr lang="sl-SI" sz="1800" dirty="0">
                <a:latin typeface="Arial Narrow" pitchFamily="34" charset="0"/>
              </a:rPr>
              <a:t> npr. med </a:t>
            </a:r>
            <a:r>
              <a:rPr lang="sl-SI" sz="1800" dirty="0" err="1">
                <a:latin typeface="Arial Narrow" pitchFamily="34" charset="0"/>
              </a:rPr>
              <a:t>multi</a:t>
            </a:r>
            <a:r>
              <a:rPr lang="sl-SI" sz="1800" dirty="0">
                <a:latin typeface="Arial Narrow" pitchFamily="34" charset="0"/>
              </a:rPr>
              <a:t>- in interdisciplinarnim pristopom ter med sodelovalnim in timskim poučevanjem, znotraj slednjega med pravim timskim, tj. interaktivnim, in gostujočim TP)</a:t>
            </a:r>
            <a:r>
              <a:rPr lang="sl-SI" sz="1800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sz="1800" b="1" dirty="0"/>
              <a:t>Izboljševanje organizacijskega konteksta in pogojev</a:t>
            </a:r>
            <a:r>
              <a:rPr lang="sl-SI" sz="1800" dirty="0"/>
              <a:t> </a:t>
            </a:r>
            <a:r>
              <a:rPr lang="sl-SI" sz="1800" dirty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</a:t>
            </a:r>
            <a:r>
              <a:rPr lang="sl-SI" sz="1800" dirty="0">
                <a:latin typeface="Arial Narrow" pitchFamily="34" charset="0"/>
              </a:rPr>
              <a:t> oblikovanje čim bolj stalnih poučevalnih timov, oblikovanje t.i. </a:t>
            </a:r>
            <a:r>
              <a:rPr lang="sl-SI" sz="1800" i="1" dirty="0" err="1">
                <a:latin typeface="Arial Narrow" pitchFamily="34" charset="0"/>
              </a:rPr>
              <a:t>ground</a:t>
            </a:r>
            <a:r>
              <a:rPr lang="sl-SI" sz="1800" i="1" dirty="0">
                <a:latin typeface="Arial Narrow" pitchFamily="34" charset="0"/>
              </a:rPr>
              <a:t> </a:t>
            </a:r>
            <a:r>
              <a:rPr lang="sl-SI" sz="1800" i="1" dirty="0" err="1">
                <a:latin typeface="Arial Narrow" pitchFamily="34" charset="0"/>
              </a:rPr>
              <a:t>rules</a:t>
            </a:r>
            <a:r>
              <a:rPr lang="sl-SI" sz="1800" dirty="0">
                <a:latin typeface="Arial Narrow" pitchFamily="34" charset="0"/>
              </a:rPr>
              <a:t>, temeljnih pravil sodelovanja; skupni, z „urnikom“ določeni čas za načrtovanje in refleksijo/</a:t>
            </a:r>
            <a:r>
              <a:rPr lang="sl-SI" sz="1800" dirty="0" err="1">
                <a:latin typeface="Arial Narrow" pitchFamily="34" charset="0"/>
              </a:rPr>
              <a:t>evalviranje</a:t>
            </a:r>
            <a:r>
              <a:rPr lang="sl-SI" sz="1800" dirty="0">
                <a:latin typeface="Arial Narrow" pitchFamily="34" charset="0"/>
              </a:rPr>
              <a:t>, ne le za izvedbo MIKP/SITP; celoletno načrtovanje </a:t>
            </a:r>
            <a:r>
              <a:rPr lang="sl-SI" sz="1800" dirty="0" smtClean="0">
                <a:latin typeface="Arial Narrow" pitchFamily="34" charset="0"/>
              </a:rPr>
              <a:t>…).</a:t>
            </a:r>
            <a:endParaRPr lang="sl-SI" sz="1800" dirty="0">
              <a:latin typeface="Arial Narrow" pitchFamily="34" charset="0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2"/>
          </p:nvPr>
        </p:nvSpPr>
        <p:spPr>
          <a:xfrm>
            <a:off x="457201" y="2708920"/>
            <a:ext cx="2602632" cy="3888432"/>
          </a:xfrm>
        </p:spPr>
        <p:txBody>
          <a:bodyPr/>
          <a:lstStyle/>
          <a:p>
            <a:pPr algn="r"/>
            <a:endParaRPr lang="sl-SI" dirty="0" smtClean="0"/>
          </a:p>
          <a:p>
            <a:pPr algn="r"/>
            <a:endParaRPr lang="sl-SI" sz="2000" b="1" dirty="0" smtClean="0">
              <a:solidFill>
                <a:schemeClr val="accent6"/>
              </a:solidFill>
            </a:endParaRPr>
          </a:p>
          <a:p>
            <a:pPr algn="r">
              <a:spcBef>
                <a:spcPts val="0"/>
              </a:spcBef>
            </a:pPr>
            <a:r>
              <a:rPr lang="sl-SI" sz="2400" b="1" dirty="0" smtClean="0">
                <a:solidFill>
                  <a:schemeClr val="accent6"/>
                </a:solidFill>
              </a:rPr>
              <a:t>Raven oddelka /</a:t>
            </a:r>
          </a:p>
          <a:p>
            <a:pPr algn="r">
              <a:spcBef>
                <a:spcPts val="0"/>
              </a:spcBef>
            </a:pPr>
            <a:r>
              <a:rPr lang="sl-SI" sz="2400" b="1" dirty="0" smtClean="0">
                <a:solidFill>
                  <a:schemeClr val="accent6"/>
                </a:solidFill>
              </a:rPr>
              <a:t>Oddelčna raven</a:t>
            </a:r>
            <a:endParaRPr lang="sl-SI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707904" y="260647"/>
            <a:ext cx="4943052" cy="627562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l-SI" b="1" dirty="0" smtClean="0">
                <a:solidFill>
                  <a:schemeClr val="accent6"/>
                </a:solidFill>
                <a:latin typeface="Arial Rounded MT Bold" pitchFamily="34" charset="0"/>
              </a:rPr>
              <a:t>DELAVNICA 2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Udeleženci </a:t>
            </a:r>
            <a:r>
              <a:rPr lang="sl-SI" sz="1600" b="1" dirty="0"/>
              <a:t>se razdelijo v skupine </a:t>
            </a:r>
            <a:r>
              <a:rPr lang="sl-SI" sz="1600" dirty="0"/>
              <a:t>(</a:t>
            </a:r>
            <a:r>
              <a:rPr lang="sl-SI" sz="1600" i="1" dirty="0"/>
              <a:t>gl. navodila – </a:t>
            </a:r>
            <a:r>
              <a:rPr lang="sl-SI" sz="1600" i="1" dirty="0" smtClean="0"/>
              <a:t> PT v skupini po regijskem načelu</a:t>
            </a:r>
            <a:r>
              <a:rPr lang="sl-SI" sz="1600" dirty="0" smtClean="0"/>
              <a:t>).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V </a:t>
            </a:r>
            <a:r>
              <a:rPr lang="sl-SI" sz="1600" b="1" dirty="0"/>
              <a:t>skupini si učitelji izmenjajo izkušnje, ki jih imajo z MIKP in </a:t>
            </a:r>
            <a:r>
              <a:rPr lang="sl-SI" sz="1600" b="1" dirty="0" smtClean="0"/>
              <a:t>SITP </a:t>
            </a:r>
            <a:r>
              <a:rPr lang="sl-SI" sz="1600" b="1" dirty="0" smtClean="0">
                <a:solidFill>
                  <a:srgbClr val="C00000"/>
                </a:solidFill>
              </a:rPr>
              <a:t>NA RAVNI ŠOLE KOT CELOTE</a:t>
            </a:r>
            <a:r>
              <a:rPr lang="sl-SI" sz="1600" b="1" dirty="0" smtClean="0"/>
              <a:t>, </a:t>
            </a:r>
            <a:r>
              <a:rPr lang="sl-SI" sz="1600" b="1" dirty="0"/>
              <a:t>in </a:t>
            </a:r>
            <a:r>
              <a:rPr lang="sl-SI" sz="1600" b="1" dirty="0" smtClean="0"/>
              <a:t>jih nadgradijo. 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Pri </a:t>
            </a:r>
            <a:r>
              <a:rPr lang="sl-SI" sz="1600" b="1" dirty="0"/>
              <a:t>tem </a:t>
            </a:r>
            <a:r>
              <a:rPr lang="sl-SI" sz="1600" b="1" dirty="0" smtClean="0"/>
              <a:t>upoštevajo </a:t>
            </a:r>
            <a:r>
              <a:rPr lang="sl-SI" sz="1600" b="1" dirty="0"/>
              <a:t>predlagane RAZVOJNE IZTOČNICE za izboljševanje  MIKP in SITP na ravni </a:t>
            </a:r>
            <a:r>
              <a:rPr lang="sl-SI" sz="1600" b="1" dirty="0" smtClean="0"/>
              <a:t>celotne šole. 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Najprej </a:t>
            </a:r>
            <a:r>
              <a:rPr lang="sl-SI" sz="1600" b="1" dirty="0"/>
              <a:t>analizo in nadgradnjo izvede vsak PT sam zase in za svojo šolo. </a:t>
            </a:r>
            <a:endParaRPr lang="sl-SI" sz="1600" b="1" dirty="0" smtClean="0"/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Nato </a:t>
            </a:r>
            <a:r>
              <a:rPr lang="sl-SI" sz="1600" b="1" dirty="0"/>
              <a:t>PT svoje ugotovitve in razvojne zamisli predstavijo drug drugemu po načelih kritičnega prijateljevanja </a:t>
            </a:r>
            <a:r>
              <a:rPr lang="sl-SI" sz="1600" dirty="0"/>
              <a:t>(metoda t.i. »</a:t>
            </a:r>
            <a:r>
              <a:rPr lang="sl-SI" sz="1600" dirty="0" err="1"/>
              <a:t>odranja</a:t>
            </a:r>
            <a:r>
              <a:rPr lang="sl-SI" sz="1600" dirty="0"/>
              <a:t>«: en PT predstavi svoje ugotovitve in zamisli, druga dva pa ga z vprašanji spodbujata v še bolj kritični razmislek in pogumne predloge </a:t>
            </a:r>
            <a:r>
              <a:rPr lang="sl-SI" sz="1600" dirty="0" smtClean="0"/>
              <a:t>…)</a:t>
            </a:r>
            <a:r>
              <a:rPr lang="sl-SI" sz="1600" b="1" dirty="0" smtClean="0"/>
              <a:t>.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Ko </a:t>
            </a:r>
            <a:r>
              <a:rPr lang="sl-SI" sz="1600" b="1" dirty="0"/>
              <a:t>svoje predstavitve opravijo vsi PT v skupini, člani skupine izmed ugotovitev in razvojnih pobud poiščejo tiste, ki se jim zdijo pomenljive in </a:t>
            </a:r>
            <a:r>
              <a:rPr lang="sl-SI" sz="1600" b="1" dirty="0" err="1" smtClean="0"/>
              <a:t>kažipotne</a:t>
            </a:r>
            <a:r>
              <a:rPr lang="sl-SI" sz="1600" b="1" dirty="0"/>
              <a:t> </a:t>
            </a:r>
            <a:r>
              <a:rPr lang="sl-SI" sz="1600" b="1" dirty="0" smtClean="0"/>
              <a:t>tudi </a:t>
            </a:r>
            <a:r>
              <a:rPr lang="sl-SI" sz="1600" b="1" dirty="0"/>
              <a:t>za druge, in jih zapišejo. </a:t>
            </a:r>
            <a:endParaRPr lang="sl-SI" sz="16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sl-SI" sz="1600" i="1" dirty="0">
              <a:latin typeface="Arial Narrow" pitchFamily="34" charset="0"/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endParaRPr lang="sl-SI" sz="2000" dirty="0" smtClean="0">
              <a:latin typeface="Arial Narrow" pitchFamily="34" charset="0"/>
            </a:endParaRPr>
          </a:p>
        </p:txBody>
      </p:sp>
      <p:pic>
        <p:nvPicPr>
          <p:cNvPr id="6" name="Slika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9"/>
          <a:stretch/>
        </p:blipFill>
        <p:spPr bwMode="auto">
          <a:xfrm>
            <a:off x="411485" y="4797152"/>
            <a:ext cx="3096964" cy="17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384376" cy="3240360"/>
          </a:xfrm>
          <a:prstGeom prst="cloudCallout">
            <a:avLst>
              <a:gd name="adj1" fmla="val -13542"/>
              <a:gd name="adj2" fmla="val 92766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FFFF00"/>
                </a:solidFill>
                <a:latin typeface="Arial Rounded MT Bold" pitchFamily="34" charset="0"/>
              </a:rPr>
              <a:t>KAKO </a:t>
            </a: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OD DOBREGA NA </a:t>
            </a:r>
            <a:r>
              <a:rPr lang="sl-SI" sz="2800" dirty="0" smtClean="0">
                <a:solidFill>
                  <a:srgbClr val="FFFF00"/>
                </a:solidFill>
                <a:latin typeface="Arial Rounded MT Bold" pitchFamily="34" charset="0"/>
              </a:rPr>
              <a:t>BOLJŠE?</a:t>
            </a:r>
            <a:endParaRPr lang="sl-SI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2602631" cy="2435870"/>
          </a:xfrm>
          <a:solidFill>
            <a:schemeClr val="accent2"/>
          </a:solidFill>
        </p:spPr>
        <p:txBody>
          <a:bodyPr/>
          <a:lstStyle/>
          <a:p>
            <a:pPr algn="r"/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RAZVOJNE IZTOČNICE </a:t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MIKP/SITP</a:t>
            </a:r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: </a:t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smtClean="0">
                <a:solidFill>
                  <a:srgbClr val="FFFF00"/>
                </a:solidFill>
                <a:latin typeface="Arial Narrow" pitchFamily="34" charset="0"/>
              </a:rPr>
              <a:t>Makro raven</a:t>
            </a:r>
            <a:endParaRPr lang="sl-SI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2987824" y="273050"/>
            <a:ext cx="5976664" cy="646831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1800" b="1" dirty="0" smtClean="0"/>
              <a:t>Oblikovanje/Izboljšanje </a:t>
            </a:r>
            <a:r>
              <a:rPr lang="sl-SI" sz="1800" b="1" u="sng" dirty="0"/>
              <a:t>dolgoročnega razvojnega načrta</a:t>
            </a:r>
            <a:r>
              <a:rPr lang="sl-SI" sz="1800" b="1" dirty="0"/>
              <a:t> MIPK/SITP po načelih </a:t>
            </a:r>
            <a:r>
              <a:rPr lang="sl-SI" sz="1800" b="1" u="sng" dirty="0"/>
              <a:t>trajnostnega razvoja</a:t>
            </a:r>
            <a:r>
              <a:rPr lang="sl-SI" sz="1800" b="1" dirty="0"/>
              <a:t> </a:t>
            </a:r>
            <a:r>
              <a:rPr lang="sl-SI" sz="1800" b="1" dirty="0" smtClean="0"/>
              <a:t>in </a:t>
            </a:r>
            <a:r>
              <a:rPr lang="sl-SI" sz="1800" b="1" u="sng" dirty="0" smtClean="0"/>
              <a:t>strateškega </a:t>
            </a:r>
            <a:r>
              <a:rPr lang="sl-SI" sz="1800" b="1" u="sng" dirty="0"/>
              <a:t>načrtovanja</a:t>
            </a:r>
            <a:r>
              <a:rPr lang="sl-SI" sz="1800" b="1" dirty="0"/>
              <a:t> </a:t>
            </a:r>
            <a:r>
              <a:rPr lang="sl-SI" sz="1800" dirty="0" smtClean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 </a:t>
            </a:r>
            <a:r>
              <a:rPr lang="sl-SI" sz="1800" dirty="0">
                <a:latin typeface="Arial Narrow" pitchFamily="34" charset="0"/>
              </a:rPr>
              <a:t>vseobsežno/celovito, dolgoročno in skladno načrtovanje ciljev/vsebin in organizacijskih aktivnosti – ŠIK = šolski izvedbeni kurikul</a:t>
            </a:r>
            <a:r>
              <a:rPr lang="sl-SI" sz="1800" dirty="0" smtClean="0">
                <a:latin typeface="Arial Narrow" pitchFamily="34" charset="0"/>
              </a:rPr>
              <a:t>!</a:t>
            </a:r>
            <a:r>
              <a:rPr lang="sl-SI" sz="1800" dirty="0" smtClean="0">
                <a:latin typeface="Arial Narrow" pitchFamily="34" charset="0"/>
                <a:sym typeface="Wingdings 3"/>
              </a:rPr>
              <a:t>);</a:t>
            </a:r>
            <a:endParaRPr lang="sl-SI" sz="1800" dirty="0">
              <a:latin typeface="Arial Narrow" pitchFamily="34" charset="0"/>
              <a:sym typeface="Wingdings 3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1800" b="1" dirty="0"/>
              <a:t>Vpeljava/Izboljšanje </a:t>
            </a:r>
            <a:r>
              <a:rPr lang="sl-SI" sz="1800" b="1" u="sng" dirty="0"/>
              <a:t>načrtnosti</a:t>
            </a:r>
            <a:r>
              <a:rPr lang="sl-SI" sz="1800" b="1" dirty="0"/>
              <a:t> in </a:t>
            </a:r>
            <a:r>
              <a:rPr lang="sl-SI" sz="1800" b="1" u="sng" dirty="0"/>
              <a:t>sistematičnosti pristopa</a:t>
            </a:r>
            <a:r>
              <a:rPr lang="sl-SI" sz="1800" b="1" dirty="0"/>
              <a:t> k razširitvi MIKP/SITP na </a:t>
            </a:r>
            <a:r>
              <a:rPr lang="sl-SI" sz="1800" b="1" dirty="0" err="1"/>
              <a:t>vsešolsko</a:t>
            </a:r>
            <a:r>
              <a:rPr lang="sl-SI" sz="1800" b="1" dirty="0"/>
              <a:t> raven (</a:t>
            </a:r>
            <a:r>
              <a:rPr lang="sl-SI" sz="1800" b="1" u="sng" dirty="0"/>
              <a:t>projektni</a:t>
            </a:r>
            <a:r>
              <a:rPr lang="sl-SI" sz="1800" b="1" dirty="0"/>
              <a:t> pristop po </a:t>
            </a:r>
            <a:r>
              <a:rPr lang="sl-SI" sz="1800" b="1" u="sng" dirty="0"/>
              <a:t>kaskadnem modelu</a:t>
            </a:r>
            <a:r>
              <a:rPr lang="sl-SI" sz="1800" b="1" dirty="0"/>
              <a:t> </a:t>
            </a:r>
            <a:r>
              <a:rPr lang="sl-SI" sz="1800" dirty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</a:t>
            </a:r>
            <a:r>
              <a:rPr lang="sl-SI" sz="1800" dirty="0">
                <a:latin typeface="Arial Narrow" pitchFamily="34" charset="0"/>
              </a:rPr>
              <a:t> postopnost in zaporednost;  ravnatelj kot vodja šolskega PT – razširjeni ŠRT z vodji oddelčnih timov kot kooptiranimi člani? </a:t>
            </a:r>
            <a:r>
              <a:rPr lang="sl-SI" sz="1800" dirty="0" smtClean="0">
                <a:latin typeface="Arial Narrow" pitchFamily="34" charset="0"/>
              </a:rPr>
              <a:t>…);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1800" b="1" dirty="0" smtClean="0"/>
              <a:t>Načrtno </a:t>
            </a:r>
            <a:r>
              <a:rPr lang="sl-SI" sz="1800" b="1" dirty="0"/>
              <a:t>in sistematično </a:t>
            </a:r>
            <a:r>
              <a:rPr lang="sl-SI" sz="1800" b="1" u="sng" dirty="0"/>
              <a:t>profesionalno</a:t>
            </a:r>
            <a:r>
              <a:rPr lang="sl-SI" sz="1800" b="1" dirty="0"/>
              <a:t> </a:t>
            </a:r>
            <a:r>
              <a:rPr lang="sl-SI" sz="1800" b="1" u="sng" dirty="0"/>
              <a:t>usposabljanj</a:t>
            </a:r>
            <a:r>
              <a:rPr lang="sl-SI" sz="1800" b="1" dirty="0"/>
              <a:t>e </a:t>
            </a:r>
            <a:r>
              <a:rPr lang="sl-SI" sz="1800" b="1" u="sng" dirty="0"/>
              <a:t>učiteljev</a:t>
            </a:r>
            <a:r>
              <a:rPr lang="sl-SI" sz="1800" b="1" dirty="0"/>
              <a:t> na ravni šole in </a:t>
            </a:r>
            <a:r>
              <a:rPr lang="sl-SI" sz="1800" b="1" dirty="0" err="1"/>
              <a:t>medšolskega</a:t>
            </a:r>
            <a:r>
              <a:rPr lang="sl-SI" sz="1800" b="1" dirty="0"/>
              <a:t> sodelovanja</a:t>
            </a:r>
            <a:r>
              <a:rPr lang="sl-SI" sz="1800" dirty="0">
                <a:latin typeface="Arial Narrow" pitchFamily="34" charset="0"/>
              </a:rPr>
              <a:t>, ki med drugim vključuje </a:t>
            </a:r>
            <a:r>
              <a:rPr lang="sl-SI" sz="1800" u="sng" dirty="0">
                <a:latin typeface="Arial Narrow" pitchFamily="34" charset="0"/>
              </a:rPr>
              <a:t>modeliranje</a:t>
            </a:r>
            <a:r>
              <a:rPr lang="sl-SI" sz="1800" dirty="0">
                <a:latin typeface="Arial Narrow" pitchFamily="34" charset="0"/>
              </a:rPr>
              <a:t> načrtovanja in izvajanja MIKP/SITP na temelju kritičnega prijateljevanja (s </a:t>
            </a:r>
            <a:r>
              <a:rPr lang="sl-SI" sz="1800" u="sng" dirty="0" err="1">
                <a:latin typeface="Arial Narrow" pitchFamily="34" charset="0"/>
              </a:rPr>
              <a:t>kolegialnim</a:t>
            </a:r>
            <a:r>
              <a:rPr lang="sl-SI" sz="1800" u="sng" dirty="0">
                <a:latin typeface="Arial Narrow" pitchFamily="34" charset="0"/>
              </a:rPr>
              <a:t> opazovanjem</a:t>
            </a:r>
            <a:r>
              <a:rPr lang="sl-SI" sz="1800" dirty="0">
                <a:latin typeface="Arial Narrow" pitchFamily="34" charset="0"/>
              </a:rPr>
              <a:t>, vzpostavitvijo trajnih študijskih partnerstev/tandemom </a:t>
            </a:r>
            <a:r>
              <a:rPr lang="sl-SI" sz="1800" dirty="0" smtClean="0">
                <a:latin typeface="Arial Narrow" pitchFamily="34" charset="0"/>
              </a:rPr>
              <a:t>ipd.)</a:t>
            </a:r>
            <a:r>
              <a:rPr lang="sl-SI" sz="1800" dirty="0" smtClean="0">
                <a:latin typeface="+mj-lt"/>
              </a:rPr>
              <a:t>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1800" b="1" dirty="0" smtClean="0"/>
              <a:t>Izboljševanje </a:t>
            </a:r>
            <a:r>
              <a:rPr lang="sl-SI" sz="1800" b="1" dirty="0"/>
              <a:t>organizacijskega konteksta in pogojev</a:t>
            </a:r>
            <a:r>
              <a:rPr lang="sl-SI" sz="1800" dirty="0"/>
              <a:t> </a:t>
            </a:r>
            <a:r>
              <a:rPr lang="sl-SI" sz="1800" dirty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</a:t>
            </a:r>
            <a:r>
              <a:rPr lang="sl-SI" sz="1800" dirty="0">
                <a:latin typeface="Arial Narrow" pitchFamily="34" charset="0"/>
              </a:rPr>
              <a:t> oblikovanje čim bolj stalnih poučevalnih timov</a:t>
            </a:r>
            <a:r>
              <a:rPr lang="sl-SI" sz="1800">
                <a:latin typeface="Arial Narrow" pitchFamily="34" charset="0"/>
              </a:rPr>
              <a:t>, </a:t>
            </a:r>
            <a:r>
              <a:rPr lang="sl-SI" sz="1800" smtClean="0">
                <a:latin typeface="Arial Narrow" pitchFamily="34" charset="0"/>
              </a:rPr>
              <a:t>oblikovanje temeljnih </a:t>
            </a:r>
            <a:r>
              <a:rPr lang="sl-SI" sz="1800" dirty="0">
                <a:latin typeface="Arial Narrow" pitchFamily="34" charset="0"/>
              </a:rPr>
              <a:t>pravil sodelovanja; skupni, z „urnikom“ določeni čas za načrtovanje in </a:t>
            </a:r>
            <a:r>
              <a:rPr lang="sl-SI" sz="1800" dirty="0" smtClean="0">
                <a:latin typeface="Arial Narrow" pitchFamily="34" charset="0"/>
              </a:rPr>
              <a:t>refleksijo oz. </a:t>
            </a:r>
            <a:r>
              <a:rPr lang="sl-SI" sz="1800" dirty="0" err="1" smtClean="0">
                <a:latin typeface="Arial Narrow" pitchFamily="34" charset="0"/>
              </a:rPr>
              <a:t>evalviranje</a:t>
            </a:r>
            <a:r>
              <a:rPr lang="sl-SI" sz="1800" dirty="0">
                <a:latin typeface="Arial Narrow" pitchFamily="34" charset="0"/>
              </a:rPr>
              <a:t>, ne le za izvedbo MIKP/SITP; celoletno </a:t>
            </a:r>
            <a:r>
              <a:rPr lang="sl-SI" sz="1800" dirty="0" smtClean="0">
                <a:latin typeface="Arial Narrow" pitchFamily="34" charset="0"/>
              </a:rPr>
              <a:t>načrtovanje). </a:t>
            </a:r>
            <a:endParaRPr lang="sl-SI" sz="1800" dirty="0">
              <a:latin typeface="Arial Narrow" pitchFamily="34" charset="0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2"/>
          </p:nvPr>
        </p:nvSpPr>
        <p:spPr>
          <a:xfrm>
            <a:off x="323528" y="2708920"/>
            <a:ext cx="2602632" cy="3888432"/>
          </a:xfrm>
        </p:spPr>
        <p:txBody>
          <a:bodyPr/>
          <a:lstStyle/>
          <a:p>
            <a:pPr algn="r"/>
            <a:endParaRPr lang="sl-SI" dirty="0" smtClean="0"/>
          </a:p>
          <a:p>
            <a:pPr algn="r"/>
            <a:endParaRPr lang="sl-SI" sz="2000" b="1" dirty="0" smtClean="0">
              <a:solidFill>
                <a:schemeClr val="accent6"/>
              </a:solidFill>
            </a:endParaRPr>
          </a:p>
          <a:p>
            <a:pPr algn="r">
              <a:spcBef>
                <a:spcPts val="0"/>
              </a:spcBef>
            </a:pPr>
            <a:r>
              <a:rPr lang="sl-SI" sz="2400" b="1" dirty="0" smtClean="0">
                <a:solidFill>
                  <a:schemeClr val="accent6"/>
                </a:solidFill>
              </a:rPr>
              <a:t>Raven šole /</a:t>
            </a:r>
          </a:p>
          <a:p>
            <a:pPr algn="r">
              <a:spcBef>
                <a:spcPts val="0"/>
              </a:spcBef>
            </a:pPr>
            <a:r>
              <a:rPr lang="sl-SI" sz="2400" b="1" dirty="0" err="1" smtClean="0">
                <a:solidFill>
                  <a:schemeClr val="accent6"/>
                </a:solidFill>
              </a:rPr>
              <a:t>Vsešolska</a:t>
            </a:r>
            <a:r>
              <a:rPr lang="sl-SI" sz="2400" b="1" dirty="0" smtClean="0">
                <a:solidFill>
                  <a:schemeClr val="accent6"/>
                </a:solidFill>
              </a:rPr>
              <a:t> raven</a:t>
            </a:r>
            <a:endParaRPr lang="sl-SI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55750"/>
          </a:xfrm>
          <a:solidFill>
            <a:srgbClr val="000099"/>
          </a:solidFill>
        </p:spPr>
        <p:txBody>
          <a:bodyPr/>
          <a:lstStyle/>
          <a:p>
            <a:pPr algn="r"/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VPELJAVA KURIKULARNIH POVEZAV</a:t>
            </a: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12511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l-SI" sz="2000" b="1" dirty="0" smtClean="0">
                <a:solidFill>
                  <a:srgbClr val="C00000"/>
                </a:solidFill>
              </a:rPr>
              <a:t>PSIHOLOŠKA PRIPRAVLJENOST </a:t>
            </a:r>
            <a:r>
              <a:rPr lang="sl-SI" sz="2000" b="1" dirty="0" smtClean="0"/>
              <a:t>na spremembe in prepričanost o njihovi smiselnosti</a:t>
            </a:r>
          </a:p>
          <a:p>
            <a:pPr>
              <a:spcBef>
                <a:spcPts val="0"/>
              </a:spcBef>
              <a:defRPr/>
            </a:pPr>
            <a:r>
              <a:rPr lang="sl-SI" sz="2000" dirty="0" smtClean="0"/>
              <a:t>na </a:t>
            </a:r>
            <a:r>
              <a:rPr lang="sl-SI" sz="2000" dirty="0"/>
              <a:t>vseh ravneh, od vodstva </a:t>
            </a:r>
            <a:r>
              <a:rPr lang="sl-SI" sz="2000" dirty="0" smtClean="0"/>
              <a:t>šole do </a:t>
            </a:r>
            <a:r>
              <a:rPr lang="sl-SI" sz="2000" dirty="0"/>
              <a:t>posameznega </a:t>
            </a:r>
            <a:r>
              <a:rPr lang="sl-SI" sz="2000" dirty="0" smtClean="0"/>
              <a:t>učitelja</a:t>
            </a:r>
            <a:endParaRPr lang="sl-SI" sz="2000" dirty="0"/>
          </a:p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l-SI" sz="2000" b="1" dirty="0" smtClean="0">
                <a:solidFill>
                  <a:srgbClr val="C00000"/>
                </a:solidFill>
              </a:rPr>
              <a:t>ORGANIZACIJSKE (z)možnosti: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000" dirty="0" smtClean="0"/>
              <a:t>fleksibilna organizacija dela in učnega procesa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sl-SI" sz="2000" dirty="0" smtClean="0"/>
              <a:t>prostorske zmožnosti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sl-SI" sz="2000" b="1" dirty="0" smtClean="0">
                <a:solidFill>
                  <a:srgbClr val="C00000"/>
                </a:solidFill>
              </a:rPr>
              <a:t>KADROVSKE </a:t>
            </a:r>
            <a:r>
              <a:rPr lang="sl-SI" sz="2000" b="1" dirty="0">
                <a:solidFill>
                  <a:srgbClr val="C00000"/>
                </a:solidFill>
              </a:rPr>
              <a:t>(z)možnost</a:t>
            </a:r>
            <a:endParaRPr lang="sl-SI" sz="2000" dirty="0"/>
          </a:p>
          <a:p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608512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sl-SI" sz="2400" dirty="0" smtClean="0">
                <a:solidFill>
                  <a:srgbClr val="C00000"/>
                </a:solidFill>
                <a:latin typeface="Arial Rounded MT Bold" pitchFamily="34" charset="0"/>
              </a:rPr>
              <a:t>MAKRO raven:</a:t>
            </a:r>
          </a:p>
          <a:p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pPr algn="r"/>
            <a:endParaRPr lang="sl-SI" sz="24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endParaRPr lang="sl-SI" sz="1200" dirty="0" smtClean="0">
              <a:solidFill>
                <a:schemeClr val="accent6"/>
              </a:solidFill>
              <a:latin typeface="Arial Rounded MT Bold" pitchFamily="34" charset="0"/>
            </a:endParaRPr>
          </a:p>
          <a:p>
            <a:r>
              <a:rPr lang="sl-SI" sz="2000" dirty="0" smtClean="0">
                <a:solidFill>
                  <a:schemeClr val="accent6"/>
                </a:solidFill>
                <a:latin typeface="Arial Rounded MT Bold" pitchFamily="34" charset="0"/>
              </a:rPr>
              <a:t>Pripravljenost šole:</a:t>
            </a:r>
            <a:endParaRPr lang="sl-SI" sz="2000" dirty="0">
              <a:solidFill>
                <a:schemeClr val="accent6"/>
              </a:solidFill>
              <a:latin typeface="Arial Rounded MT Bold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sl-SI" sz="2000" b="1" dirty="0">
                <a:solidFill>
                  <a:srgbClr val="C00000"/>
                </a:solidFill>
              </a:rPr>
              <a:t>Strateška</a:t>
            </a:r>
            <a:r>
              <a:rPr lang="sl-SI" sz="2000" dirty="0"/>
              <a:t> </a:t>
            </a:r>
          </a:p>
          <a:p>
            <a:pPr marL="800100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sl-SI" sz="2000" b="1" dirty="0" smtClean="0"/>
              <a:t>postopnost</a:t>
            </a:r>
          </a:p>
          <a:p>
            <a:pPr marL="800100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sl-SI" sz="2000" b="1" dirty="0" err="1" smtClean="0"/>
              <a:t>procesnost</a:t>
            </a:r>
            <a:endParaRPr lang="sl-SI" sz="2000" b="1" dirty="0" smtClean="0"/>
          </a:p>
          <a:p>
            <a:pPr marL="800100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sl-SI" sz="2000" b="1" dirty="0" smtClean="0"/>
              <a:t>razvojnost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C00000"/>
                </a:solidFill>
              </a:rPr>
              <a:t>Operativna</a:t>
            </a:r>
            <a:r>
              <a:rPr lang="sl-SI" sz="2000" b="1" dirty="0" smtClean="0"/>
              <a:t> </a:t>
            </a:r>
            <a:r>
              <a:rPr lang="sl-SI" sz="2000" dirty="0" smtClean="0">
                <a:solidFill>
                  <a:srgbClr val="C00000"/>
                </a:solidFill>
              </a:rPr>
              <a:t>(=</a:t>
            </a:r>
            <a:r>
              <a:rPr lang="sl-SI" sz="2000" b="1" dirty="0" smtClean="0">
                <a:solidFill>
                  <a:srgbClr val="C00000"/>
                </a:solidFill>
              </a:rPr>
              <a:t> pedagoško- </a:t>
            </a:r>
            <a:r>
              <a:rPr lang="sl-SI" sz="2000" b="1" dirty="0">
                <a:solidFill>
                  <a:srgbClr val="C00000"/>
                </a:solidFill>
              </a:rPr>
              <a:t>organizacijska</a:t>
            </a:r>
            <a:r>
              <a:rPr lang="sl-SI" sz="2000" dirty="0">
                <a:solidFill>
                  <a:srgbClr val="C00000"/>
                </a:solidFill>
              </a:rPr>
              <a:t>) </a:t>
            </a:r>
          </a:p>
          <a:p>
            <a:pPr algn="r"/>
            <a:endParaRPr lang="sl-SI" sz="2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971600" y="2852936"/>
            <a:ext cx="2232248" cy="783193"/>
          </a:xfrm>
          <a:prstGeom prst="wedgeRoundRectCallout">
            <a:avLst>
              <a:gd name="adj1" fmla="val -53860"/>
              <a:gd name="adj2" fmla="val -106389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rgbClr val="C00000"/>
                </a:solidFill>
                <a:latin typeface="Arial Rounded MT Bold" pitchFamily="34" charset="0"/>
              </a:rPr>
              <a:t>(vse)šolska - </a:t>
            </a:r>
            <a:r>
              <a:rPr lang="sl-SI" sz="2000" dirty="0" err="1" smtClean="0">
                <a:solidFill>
                  <a:srgbClr val="C00000"/>
                </a:solidFill>
                <a:latin typeface="Arial Rounded MT Bold" pitchFamily="34" charset="0"/>
              </a:rPr>
              <a:t>kurikularna</a:t>
            </a:r>
            <a:endParaRPr lang="sl-SI" sz="2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/>
          <a:stretch/>
        </p:blipFill>
        <p:spPr>
          <a:xfrm>
            <a:off x="3491880" y="3398164"/>
            <a:ext cx="5400600" cy="327317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2915816" y="4437112"/>
            <a:ext cx="1008112" cy="73366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33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2" y="-18514"/>
            <a:ext cx="9162332" cy="531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359532" y="332656"/>
            <a:ext cx="8424936" cy="648072"/>
          </a:xfrm>
        </p:spPr>
        <p:txBody>
          <a:bodyPr/>
          <a:lstStyle/>
          <a:p>
            <a:pPr marL="0" indent="0">
              <a:buNone/>
            </a:pPr>
            <a:r>
              <a:rPr lang="sl-SI" sz="3400" b="1" dirty="0">
                <a:solidFill>
                  <a:schemeClr val="bg1"/>
                </a:solidFill>
                <a:latin typeface="Arial Rounded MT Bold" pitchFamily="34" charset="0"/>
              </a:rPr>
              <a:t>Učenje je kot veslanje proti </a:t>
            </a:r>
            <a:r>
              <a:rPr lang="sl-SI" sz="3400" b="1" dirty="0" smtClean="0">
                <a:solidFill>
                  <a:schemeClr val="bg1"/>
                </a:solidFill>
                <a:latin typeface="Arial Rounded MT Bold" pitchFamily="34" charset="0"/>
              </a:rPr>
              <a:t>toku.</a:t>
            </a:r>
            <a:endParaRPr lang="sl-SI" sz="2400" dirty="0">
              <a:solidFill>
                <a:schemeClr val="bg1"/>
              </a:solidFill>
            </a:endParaRPr>
          </a:p>
          <a:p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359532" y="5668337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err="1" smtClean="0">
                <a:solidFill>
                  <a:schemeClr val="bg1"/>
                </a:solidFill>
                <a:latin typeface="Arial Narrow" pitchFamily="34" charset="0"/>
              </a:rPr>
              <a:t>Non</a:t>
            </a:r>
            <a:r>
              <a:rPr lang="sl-SI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2200" b="1" dirty="0" err="1">
                <a:solidFill>
                  <a:schemeClr val="bg1"/>
                </a:solidFill>
                <a:latin typeface="Arial Narrow" pitchFamily="34" charset="0"/>
              </a:rPr>
              <a:t>progredi</a:t>
            </a:r>
            <a:r>
              <a:rPr lang="sl-SI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2200" b="1" dirty="0" err="1">
                <a:solidFill>
                  <a:schemeClr val="bg1"/>
                </a:solidFill>
                <a:latin typeface="Arial Narrow" pitchFamily="34" charset="0"/>
              </a:rPr>
              <a:t>est</a:t>
            </a:r>
            <a:r>
              <a:rPr lang="sl-SI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2200" b="1" dirty="0" err="1">
                <a:solidFill>
                  <a:schemeClr val="bg1"/>
                </a:solidFill>
                <a:latin typeface="Arial Narrow" pitchFamily="34" charset="0"/>
              </a:rPr>
              <a:t>regredi</a:t>
            </a:r>
            <a:r>
              <a:rPr lang="sl-SI" sz="22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r>
              <a:rPr lang="sl-SI" sz="22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Arial Narrow" pitchFamily="34" charset="0"/>
              </a:rPr>
              <a:t>Če </a:t>
            </a:r>
            <a:r>
              <a:rPr lang="sl-SI" dirty="0">
                <a:solidFill>
                  <a:schemeClr val="bg1"/>
                </a:solidFill>
                <a:latin typeface="Arial Narrow" pitchFamily="34" charset="0"/>
              </a:rPr>
              <a:t>ne napreduješ, nazaduješ.</a:t>
            </a:r>
            <a:r>
              <a:rPr lang="sl-SI" i="1" dirty="0">
                <a:solidFill>
                  <a:schemeClr val="bg1"/>
                </a:solidFill>
                <a:latin typeface="Arial Narrow" pitchFamily="34" charset="0"/>
              </a:rPr>
              <a:t> Latinska </a:t>
            </a:r>
            <a:r>
              <a:rPr lang="sl-SI" i="1" dirty="0" err="1">
                <a:solidFill>
                  <a:schemeClr val="bg1"/>
                </a:solidFill>
                <a:latin typeface="Arial Narrow" pitchFamily="34" charset="0"/>
              </a:rPr>
              <a:t>sentenca</a:t>
            </a:r>
            <a:endParaRPr lang="sl-SI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sl-SI" sz="2200" b="1" dirty="0" err="1" smtClean="0">
                <a:solidFill>
                  <a:schemeClr val="bg1"/>
                </a:solidFill>
                <a:latin typeface="Arial Narrow" pitchFamily="34" charset="0"/>
              </a:rPr>
              <a:t>Wer</a:t>
            </a:r>
            <a:r>
              <a:rPr lang="sl-SI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2200" b="1" dirty="0" err="1">
                <a:solidFill>
                  <a:schemeClr val="bg1"/>
                </a:solidFill>
                <a:latin typeface="Arial Narrow" pitchFamily="34" charset="0"/>
              </a:rPr>
              <a:t>nicht</a:t>
            </a:r>
            <a:r>
              <a:rPr lang="sl-SI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2200" b="1" dirty="0" err="1">
                <a:solidFill>
                  <a:schemeClr val="bg1"/>
                </a:solidFill>
                <a:latin typeface="Arial Narrow" pitchFamily="34" charset="0"/>
              </a:rPr>
              <a:t>vorwärts</a:t>
            </a:r>
            <a:r>
              <a:rPr lang="sl-SI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2200" b="1" dirty="0" err="1">
                <a:solidFill>
                  <a:schemeClr val="bg1"/>
                </a:solidFill>
                <a:latin typeface="Arial Narrow" pitchFamily="34" charset="0"/>
              </a:rPr>
              <a:t>geht</a:t>
            </a:r>
            <a:r>
              <a:rPr lang="sl-SI" sz="2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sl-SI" sz="2200" b="1" dirty="0" err="1">
                <a:solidFill>
                  <a:schemeClr val="bg1"/>
                </a:solidFill>
                <a:latin typeface="Arial Narrow" pitchFamily="34" charset="0"/>
              </a:rPr>
              <a:t>der</a:t>
            </a:r>
            <a:r>
              <a:rPr lang="sl-SI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2200" b="1" dirty="0" err="1">
                <a:solidFill>
                  <a:schemeClr val="bg1"/>
                </a:solidFill>
                <a:latin typeface="Arial Narrow" pitchFamily="34" charset="0"/>
              </a:rPr>
              <a:t>kommt</a:t>
            </a:r>
            <a:r>
              <a:rPr lang="sl-SI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2200" b="1" dirty="0" err="1">
                <a:solidFill>
                  <a:schemeClr val="bg1"/>
                </a:solidFill>
                <a:latin typeface="Arial Narrow" pitchFamily="34" charset="0"/>
              </a:rPr>
              <a:t>zurücke</a:t>
            </a:r>
            <a:r>
              <a:rPr lang="sl-SI" sz="2200" b="1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sl-SI" dirty="0" smtClean="0">
                <a:solidFill>
                  <a:schemeClr val="bg1"/>
                </a:solidFill>
                <a:latin typeface="Arial Narrow" pitchFamily="34" charset="0"/>
              </a:rPr>
              <a:t>Kdor </a:t>
            </a:r>
            <a:r>
              <a:rPr lang="sl-SI" dirty="0">
                <a:solidFill>
                  <a:schemeClr val="bg1"/>
                </a:solidFill>
                <a:latin typeface="Arial Narrow" pitchFamily="34" charset="0"/>
              </a:rPr>
              <a:t>ne gre naprej, gre nazaj. </a:t>
            </a:r>
            <a:r>
              <a:rPr lang="sl-SI" i="1" dirty="0" err="1">
                <a:solidFill>
                  <a:schemeClr val="bg1"/>
                </a:solidFill>
                <a:latin typeface="Arial Narrow" pitchFamily="34" charset="0"/>
              </a:rPr>
              <a:t>Gœthe</a:t>
            </a:r>
            <a:endParaRPr lang="sl-SI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Ograda vsebine 5"/>
          <p:cNvSpPr txBox="1">
            <a:spLocks/>
          </p:cNvSpPr>
          <p:nvPr/>
        </p:nvSpPr>
        <p:spPr bwMode="auto">
          <a:xfrm>
            <a:off x="350366" y="884555"/>
            <a:ext cx="8424936" cy="17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sl-SI" sz="3400" b="1" dirty="0" smtClean="0">
                <a:solidFill>
                  <a:schemeClr val="bg1"/>
                </a:solidFill>
                <a:latin typeface="Arial Rounded MT Bold" pitchFamily="34" charset="0"/>
              </a:rPr>
              <a:t>Če se ne premikaš naprej, te odnese nazaj</a:t>
            </a:r>
            <a:r>
              <a:rPr lang="sl-SI" sz="3400" dirty="0" smtClean="0">
                <a:solidFill>
                  <a:schemeClr val="bg1"/>
                </a:solidFill>
                <a:latin typeface="Arial Rounded MT Bold" pitchFamily="34" charset="0"/>
              </a:rPr>
              <a:t>. </a:t>
            </a:r>
          </a:p>
          <a:p>
            <a:pPr marL="0" indent="0" algn="r">
              <a:buFontTx/>
              <a:buNone/>
            </a:pPr>
            <a:endParaRPr lang="sl-SI" sz="1100" i="1" dirty="0" smtClean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sl-SI" sz="2400" i="1" dirty="0" smtClean="0">
                <a:solidFill>
                  <a:schemeClr val="bg1"/>
                </a:solidFill>
              </a:rPr>
              <a:t>Kitajski pregovor</a:t>
            </a:r>
            <a:endParaRPr lang="sl-SI" sz="2400" dirty="0" smtClean="0">
              <a:solidFill>
                <a:schemeClr val="bg1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73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147838"/>
          </a:xfrm>
          <a:solidFill>
            <a:schemeClr val="accent6"/>
          </a:solidFill>
        </p:spPr>
        <p:txBody>
          <a:bodyPr/>
          <a:lstStyle/>
          <a:p>
            <a:pPr algn="r"/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CILJI </a:t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in pričakovani rezultati DELAVNIC</a:t>
            </a:r>
            <a:endParaRPr lang="sl-S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092054"/>
          </a:xfrm>
        </p:spPr>
        <p:txBody>
          <a:bodyPr/>
          <a:lstStyle/>
          <a:p>
            <a:r>
              <a:rPr lang="sl-SI" sz="2800" b="1" dirty="0" err="1" smtClean="0"/>
              <a:t>medšolska</a:t>
            </a:r>
            <a:r>
              <a:rPr lang="sl-SI" sz="2800" b="1" dirty="0" smtClean="0"/>
              <a:t> izmenjava izkušenj</a:t>
            </a:r>
            <a:r>
              <a:rPr lang="sl-SI" sz="2800" dirty="0" smtClean="0"/>
              <a:t> z MIKP in SITP</a:t>
            </a:r>
          </a:p>
          <a:p>
            <a:r>
              <a:rPr lang="sl-SI" sz="2800" b="1" dirty="0" smtClean="0"/>
              <a:t>analiza in nadgradnja</a:t>
            </a:r>
            <a:r>
              <a:rPr lang="sl-SI" sz="2800" dirty="0" smtClean="0"/>
              <a:t> lastnih izkušenj </a:t>
            </a:r>
            <a:r>
              <a:rPr lang="sl-SI" sz="2400" dirty="0" smtClean="0">
                <a:latin typeface="Arial Narrow" pitchFamily="34" charset="0"/>
              </a:rPr>
              <a:t>(posameznik </a:t>
            </a:r>
            <a:r>
              <a:rPr lang="sl-SI" sz="2400" dirty="0" smtClean="0">
                <a:latin typeface="Arial Narrow" pitchFamily="34" charset="0"/>
                <a:sym typeface="Wingdings 3"/>
              </a:rPr>
              <a:t></a:t>
            </a:r>
            <a:r>
              <a:rPr lang="sl-SI" sz="2400" dirty="0" smtClean="0">
                <a:latin typeface="Arial Narrow" pitchFamily="34" charset="0"/>
              </a:rPr>
              <a:t> PT </a:t>
            </a:r>
            <a:r>
              <a:rPr lang="sl-SI" sz="2400" dirty="0" smtClean="0">
                <a:latin typeface="Arial Narrow" pitchFamily="34" charset="0"/>
                <a:sym typeface="Wingdings 3"/>
              </a:rPr>
              <a:t></a:t>
            </a:r>
            <a:r>
              <a:rPr lang="sl-SI" sz="2400" dirty="0" smtClean="0">
                <a:latin typeface="Arial Narrow" pitchFamily="34" charset="0"/>
              </a:rPr>
              <a:t> šola)</a:t>
            </a:r>
            <a:r>
              <a:rPr lang="sl-SI" sz="2800" dirty="0" smtClean="0"/>
              <a:t> v luči </a:t>
            </a:r>
            <a:r>
              <a:rPr lang="sl-SI" sz="2800" b="1" dirty="0" smtClean="0">
                <a:solidFill>
                  <a:srgbClr val="C00000"/>
                </a:solidFill>
              </a:rPr>
              <a:t>razvojnih iztočnic</a:t>
            </a:r>
          </a:p>
          <a:p>
            <a:r>
              <a:rPr lang="sl-SI" sz="2800" b="1" dirty="0" smtClean="0"/>
              <a:t>medsebojno kritično prijateljevanje </a:t>
            </a:r>
            <a:r>
              <a:rPr lang="sl-SI" sz="2800" dirty="0" smtClean="0"/>
              <a:t>(analiza in nadgradnja)</a:t>
            </a:r>
            <a:endParaRPr lang="sl-SI" sz="2800" b="1" dirty="0" smtClean="0">
              <a:solidFill>
                <a:srgbClr val="C00000"/>
              </a:solidFill>
            </a:endParaRPr>
          </a:p>
          <a:p>
            <a:endParaRPr lang="sl-SI" sz="2800" dirty="0"/>
          </a:p>
          <a:p>
            <a:pPr marL="0" indent="0">
              <a:buNone/>
            </a:pP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23528" y="4437112"/>
            <a:ext cx="8280920" cy="2213372"/>
          </a:xfrm>
          <a:prstGeom prst="wedgeRoundRectCallout">
            <a:avLst>
              <a:gd name="adj1" fmla="val -12194"/>
              <a:gd name="adj2" fmla="val -87032"/>
              <a:gd name="adj3" fmla="val 16667"/>
            </a:avLst>
          </a:prstGeom>
          <a:solidFill>
            <a:schemeClr val="accent3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accent6"/>
                </a:solidFill>
              </a:rPr>
              <a:t>Ogrevanje za kasnejše šolsko: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000" b="1" dirty="0" smtClean="0">
                <a:solidFill>
                  <a:srgbClr val="C00000"/>
                </a:solidFill>
              </a:rPr>
              <a:t>izboljševanje</a:t>
            </a:r>
            <a:r>
              <a:rPr lang="sl-SI" sz="2000" b="1" dirty="0" smtClean="0"/>
              <a:t> MIKP in SITP </a:t>
            </a:r>
            <a:r>
              <a:rPr lang="sl-SI" sz="2000" b="1" dirty="0" smtClean="0">
                <a:solidFill>
                  <a:srgbClr val="C00000"/>
                </a:solidFill>
              </a:rPr>
              <a:t>na ravni </a:t>
            </a:r>
            <a:r>
              <a:rPr lang="sl-SI" sz="2000" dirty="0" smtClean="0"/>
              <a:t>posamezne povezave </a:t>
            </a:r>
            <a:r>
              <a:rPr lang="sl-SI" sz="2000" dirty="0" smtClean="0">
                <a:latin typeface="Arial Narrow" pitchFamily="34" charset="0"/>
              </a:rPr>
              <a:t>(</a:t>
            </a:r>
            <a:r>
              <a:rPr lang="sl-SI" sz="2000" dirty="0" err="1" smtClean="0">
                <a:latin typeface="Arial Narrow" pitchFamily="34" charset="0"/>
              </a:rPr>
              <a:t>mikro</a:t>
            </a:r>
            <a:r>
              <a:rPr lang="sl-SI" sz="2000" dirty="0" smtClean="0">
                <a:latin typeface="Arial Narrow" pitchFamily="34" charset="0"/>
              </a:rPr>
              <a:t> – didaktična raven)</a:t>
            </a:r>
            <a:r>
              <a:rPr lang="sl-SI" sz="2000" dirty="0" smtClean="0"/>
              <a:t>,</a:t>
            </a:r>
            <a:r>
              <a:rPr lang="sl-SI" sz="2000" b="1" dirty="0" smtClean="0"/>
              <a:t> </a:t>
            </a:r>
            <a:r>
              <a:rPr lang="sl-SI" sz="2000" b="1" dirty="0" smtClean="0">
                <a:solidFill>
                  <a:srgbClr val="C00000"/>
                </a:solidFill>
              </a:rPr>
              <a:t>oddelka</a:t>
            </a:r>
            <a:r>
              <a:rPr lang="sl-SI" sz="2000" b="1" dirty="0" smtClean="0"/>
              <a:t> </a:t>
            </a:r>
            <a:r>
              <a:rPr lang="sl-SI" sz="2000" b="1" dirty="0" smtClean="0">
                <a:latin typeface="Arial Narrow" pitchFamily="34" charset="0"/>
              </a:rPr>
              <a:t>(</a:t>
            </a:r>
            <a:r>
              <a:rPr lang="sl-SI" sz="2000" b="1" dirty="0" err="1" smtClean="0">
                <a:latin typeface="Arial Narrow" pitchFamily="34" charset="0"/>
              </a:rPr>
              <a:t>mezo</a:t>
            </a:r>
            <a:r>
              <a:rPr lang="sl-SI" sz="2000" b="1" dirty="0" smtClean="0">
                <a:latin typeface="Arial Narrow" pitchFamily="34" charset="0"/>
              </a:rPr>
              <a:t> – oddelčna raven </a:t>
            </a:r>
            <a:r>
              <a:rPr lang="sl-SI" sz="2000" b="1" dirty="0" smtClean="0">
                <a:solidFill>
                  <a:schemeClr val="accent6"/>
                </a:solidFill>
                <a:latin typeface="Arial Rounded MT Bold" pitchFamily="34" charset="0"/>
                <a:sym typeface="Wingdings 3"/>
              </a:rPr>
              <a:t> DELAVNICA 1</a:t>
            </a:r>
            <a:r>
              <a:rPr lang="sl-SI" sz="2000" b="1" dirty="0" smtClean="0">
                <a:latin typeface="Arial Narrow" pitchFamily="34" charset="0"/>
              </a:rPr>
              <a:t>) </a:t>
            </a:r>
            <a:r>
              <a:rPr lang="sl-SI" sz="2000" dirty="0" smtClean="0"/>
              <a:t>in</a:t>
            </a:r>
            <a:r>
              <a:rPr lang="sl-SI" sz="2000" b="1" dirty="0" smtClean="0"/>
              <a:t> </a:t>
            </a:r>
            <a:r>
              <a:rPr lang="sl-SI" sz="2000" b="1" dirty="0" smtClean="0">
                <a:solidFill>
                  <a:srgbClr val="C00000"/>
                </a:solidFill>
              </a:rPr>
              <a:t>celotne šole </a:t>
            </a:r>
            <a:r>
              <a:rPr lang="sl-SI" sz="2000" b="1" dirty="0" smtClean="0">
                <a:latin typeface="Arial Narrow" pitchFamily="34" charset="0"/>
              </a:rPr>
              <a:t>(makro – </a:t>
            </a:r>
            <a:r>
              <a:rPr lang="sl-SI" sz="2000" b="1" smtClean="0">
                <a:latin typeface="Arial Narrow" pitchFamily="34" charset="0"/>
              </a:rPr>
              <a:t>vsešolska raven </a:t>
            </a:r>
            <a:r>
              <a:rPr lang="sl-SI" sz="2000" b="1">
                <a:solidFill>
                  <a:schemeClr val="accent6"/>
                </a:solidFill>
                <a:latin typeface="Arial Rounded MT Bold" pitchFamily="34" charset="0"/>
                <a:sym typeface="Wingdings 3"/>
              </a:rPr>
              <a:t> DELAVNICA </a:t>
            </a:r>
            <a:r>
              <a:rPr lang="sl-SI" sz="2000" b="1" smtClean="0">
                <a:solidFill>
                  <a:schemeClr val="accent6"/>
                </a:solidFill>
                <a:latin typeface="Arial Rounded MT Bold" pitchFamily="34" charset="0"/>
                <a:sym typeface="Wingdings 3"/>
              </a:rPr>
              <a:t>2</a:t>
            </a:r>
            <a:r>
              <a:rPr lang="sl-SI" sz="2000" b="1" smtClean="0">
                <a:latin typeface="Arial Narrow" pitchFamily="34" charset="0"/>
              </a:rPr>
              <a:t>)</a:t>
            </a:r>
            <a:endParaRPr lang="sl-SI" sz="2000" b="1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l-SI" sz="2000" dirty="0" smtClean="0"/>
              <a:t>v kontekstu „</a:t>
            </a:r>
            <a:r>
              <a:rPr lang="sl-SI" sz="2000" dirty="0" err="1" smtClean="0"/>
              <a:t>poprojektne</a:t>
            </a:r>
            <a:r>
              <a:rPr lang="sl-SI" sz="2000" dirty="0" smtClean="0"/>
              <a:t> samostojnosti“ in (morebitnih) drugačnih </a:t>
            </a:r>
            <a:r>
              <a:rPr lang="sl-SI" sz="2000" dirty="0" err="1" smtClean="0"/>
              <a:t>medšolskih</a:t>
            </a:r>
            <a:r>
              <a:rPr lang="sl-SI" sz="2000" dirty="0" smtClean="0"/>
              <a:t> mreženj (regionalnih, lokalnih …?)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3759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SODELOVANJE med predmeti in učitelji</a:t>
            </a: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half" idx="1"/>
          </p:nvPr>
        </p:nvSpPr>
        <p:spPr>
          <a:xfrm>
            <a:off x="4680012" y="1052736"/>
            <a:ext cx="3960440" cy="2952328"/>
          </a:xfr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lvl="0" indent="0"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 smtClean="0">
                <a:solidFill>
                  <a:schemeClr val="accent6"/>
                </a:solidFill>
                <a:ea typeface="Times New Roman"/>
              </a:rPr>
              <a:t>Sodelovanje med UČITELJI</a:t>
            </a:r>
          </a:p>
          <a:p>
            <a:pPr marL="0" lvl="0" indent="0"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l-SI" dirty="0" smtClean="0">
              <a:solidFill>
                <a:srgbClr val="000000"/>
              </a:solidFill>
              <a:ea typeface="Times New Roman"/>
            </a:endParaRPr>
          </a:p>
          <a:p>
            <a:pPr marL="0" lvl="0" indent="0"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000000"/>
                </a:solidFill>
                <a:ea typeface="Times New Roman"/>
              </a:rPr>
              <a:t>ali </a:t>
            </a:r>
            <a:endParaRPr lang="sl-SI" dirty="0">
              <a:solidFill>
                <a:srgbClr val="000000"/>
              </a:solidFill>
              <a:ea typeface="Times New Roman"/>
            </a:endParaRPr>
          </a:p>
          <a:p>
            <a:pPr marL="0" indent="0"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l-SI" dirty="0" smtClean="0">
              <a:solidFill>
                <a:srgbClr val="000000"/>
              </a:solidFill>
              <a:ea typeface="Times New Roman"/>
            </a:endParaRPr>
          </a:p>
          <a:p>
            <a:pPr marL="0" indent="0"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»</a:t>
            </a:r>
            <a:r>
              <a:rPr lang="sl-SI" b="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Nihče ni sam dovolj pameten</a:t>
            </a:r>
            <a:r>
              <a:rPr lang="sl-SI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.« </a:t>
            </a:r>
            <a:r>
              <a:rPr lang="sl-SI" sz="2000" i="1" dirty="0" err="1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Plavt</a:t>
            </a:r>
            <a:endParaRPr lang="sl-SI" sz="2000" dirty="0" smtClean="0">
              <a:solidFill>
                <a:srgbClr val="000000"/>
              </a:solidFill>
              <a:latin typeface="Calibri" pitchFamily="34" charset="0"/>
              <a:ea typeface="Times New Roman"/>
            </a:endParaRPr>
          </a:p>
          <a:p>
            <a: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l-SI" dirty="0" smtClean="0">
              <a:sym typeface="Wingdings 3"/>
            </a:endParaRPr>
          </a:p>
          <a:p>
            <a: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l-SI" dirty="0" smtClean="0">
              <a:sym typeface="Wingdings 3"/>
            </a:endParaRPr>
          </a:p>
          <a:p>
            <a:endParaRPr lang="sl-SI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429375" y="1052736"/>
            <a:ext cx="4038600" cy="2952328"/>
          </a:xfr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sl-SI" b="1" dirty="0">
                <a:solidFill>
                  <a:srgbClr val="C00000"/>
                </a:solidFill>
              </a:rPr>
              <a:t>Sodelovanje </a:t>
            </a:r>
            <a:r>
              <a:rPr lang="sl-SI" b="1" dirty="0" smtClean="0">
                <a:solidFill>
                  <a:srgbClr val="C00000"/>
                </a:solidFill>
              </a:rPr>
              <a:t>med PREDMETI </a:t>
            </a:r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sl-SI" b="1" dirty="0" smtClean="0">
                <a:latin typeface="Arial Narrow" pitchFamily="34" charset="0"/>
              </a:rPr>
              <a:t>na </a:t>
            </a:r>
            <a:r>
              <a:rPr lang="sl-SI" b="1" dirty="0">
                <a:latin typeface="Arial Narrow" pitchFamily="34" charset="0"/>
              </a:rPr>
              <a:t>ravni </a:t>
            </a:r>
            <a:r>
              <a:rPr lang="sl-SI" b="1" dirty="0" err="1" smtClean="0">
                <a:latin typeface="Arial Narrow" pitchFamily="34" charset="0"/>
              </a:rPr>
              <a:t>kurikula</a:t>
            </a:r>
            <a:endParaRPr lang="sl-SI" b="1" dirty="0" smtClean="0">
              <a:latin typeface="Arial Narrow" pitchFamily="34" charset="0"/>
            </a:endParaRPr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sl-SI" dirty="0" smtClean="0"/>
              <a:t>ali </a:t>
            </a:r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endParaRPr lang="sl-SI" dirty="0" smtClean="0"/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sl-SI" dirty="0" smtClean="0">
                <a:latin typeface="Calibri" pitchFamily="34" charset="0"/>
              </a:rPr>
              <a:t>»</a:t>
            </a:r>
            <a:r>
              <a:rPr lang="sl-SI" b="1" dirty="0">
                <a:latin typeface="Calibri" pitchFamily="34" charset="0"/>
              </a:rPr>
              <a:t>Celota je več kot vsota delov</a:t>
            </a:r>
            <a:r>
              <a:rPr lang="sl-SI" dirty="0">
                <a:latin typeface="Calibri" pitchFamily="34" charset="0"/>
              </a:rPr>
              <a:t>.« </a:t>
            </a:r>
            <a:r>
              <a:rPr lang="sl-SI" sz="2000" i="1" dirty="0" smtClean="0">
                <a:latin typeface="Calibri" pitchFamily="34" charset="0"/>
              </a:rPr>
              <a:t>Aristotel</a:t>
            </a:r>
            <a:endParaRPr lang="sl-SI" sz="2000" dirty="0" smtClean="0">
              <a:latin typeface="Calibri" pitchFamily="34" charset="0"/>
            </a:endParaRPr>
          </a:p>
          <a:p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95536" y="4679770"/>
            <a:ext cx="4032448" cy="1733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sl-SI" sz="2800" dirty="0" smtClean="0">
                <a:solidFill>
                  <a:srgbClr val="C00000"/>
                </a:solidFill>
                <a:sym typeface="Wingdings 3"/>
              </a:rPr>
              <a:t></a:t>
            </a:r>
            <a:endParaRPr lang="sl-SI" sz="2800" dirty="0">
              <a:solidFill>
                <a:srgbClr val="C00000"/>
              </a:solidFill>
              <a:sym typeface="Wingdings 3"/>
            </a:endParaRPr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sl-SI" sz="2800" b="1" dirty="0">
                <a:solidFill>
                  <a:srgbClr val="C00000"/>
                </a:solidFill>
                <a:latin typeface="Arial Rounded MT Bold" pitchFamily="34" charset="0"/>
                <a:sym typeface="Wingdings 3"/>
              </a:rPr>
              <a:t>MEDPREDMETNE </a:t>
            </a:r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sl-SI" sz="2800" b="1" dirty="0">
                <a:solidFill>
                  <a:srgbClr val="C00000"/>
                </a:solidFill>
                <a:latin typeface="Arial Rounded MT Bold" pitchFamily="34" charset="0"/>
                <a:sym typeface="Wingdings 3"/>
              </a:rPr>
              <a:t>IN </a:t>
            </a:r>
            <a:r>
              <a:rPr lang="sl-SI" sz="2800" b="1" dirty="0" smtClean="0">
                <a:solidFill>
                  <a:srgbClr val="C00000"/>
                </a:solidFill>
                <a:latin typeface="Arial Rounded MT Bold" pitchFamily="34" charset="0"/>
                <a:sym typeface="Wingdings 3"/>
              </a:rPr>
              <a:t>KURIKULARNE </a:t>
            </a:r>
            <a:r>
              <a:rPr lang="sl-SI" sz="2800" b="1" dirty="0">
                <a:solidFill>
                  <a:srgbClr val="C00000"/>
                </a:solidFill>
                <a:latin typeface="Arial Rounded MT Bold" pitchFamily="34" charset="0"/>
                <a:sym typeface="Wingdings 3"/>
              </a:rPr>
              <a:t>POVEZAVE</a:t>
            </a:r>
            <a:endParaRPr lang="sl-SI" sz="28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657078" y="4678166"/>
            <a:ext cx="3960440" cy="1733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 smtClean="0">
                <a:solidFill>
                  <a:schemeClr val="accent6"/>
                </a:solidFill>
                <a:sym typeface="Wingdings 3"/>
              </a:rPr>
              <a:t></a:t>
            </a:r>
            <a:endParaRPr lang="sl-SI" sz="2800" dirty="0">
              <a:solidFill>
                <a:schemeClr val="accent6"/>
              </a:solidFill>
              <a:sym typeface="Wingdings 3"/>
            </a:endParaRPr>
          </a:p>
          <a:p>
            <a: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b="1" dirty="0">
                <a:solidFill>
                  <a:schemeClr val="accent6"/>
                </a:solidFill>
                <a:latin typeface="Arial Rounded MT Bold" pitchFamily="34" charset="0"/>
                <a:sym typeface="Wingdings 3"/>
              </a:rPr>
              <a:t>SODELOVALNO </a:t>
            </a:r>
          </a:p>
          <a:p>
            <a: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b="1" dirty="0">
                <a:solidFill>
                  <a:schemeClr val="accent6"/>
                </a:solidFill>
                <a:latin typeface="Arial Rounded MT Bold" pitchFamily="34" charset="0"/>
                <a:sym typeface="Wingdings 3"/>
              </a:rPr>
              <a:t>IN TIMSKO </a:t>
            </a:r>
            <a:r>
              <a:rPr lang="sl-SI" sz="2800" b="1" dirty="0" smtClean="0">
                <a:solidFill>
                  <a:schemeClr val="accent6"/>
                </a:solidFill>
                <a:latin typeface="Arial Rounded MT Bold" pitchFamily="34" charset="0"/>
                <a:sym typeface="Wingdings 3"/>
              </a:rPr>
              <a:t>POUČEVANJE</a:t>
            </a:r>
            <a:endParaRPr lang="sl-SI" sz="2800" dirty="0">
              <a:solidFill>
                <a:schemeClr val="accent6"/>
              </a:solidFill>
              <a:latin typeface="Arial Rounded MT Bold" pitchFamily="34" charset="0"/>
              <a:ea typeface="Times New Roman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4041623" y="1844824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b="1" dirty="0" smtClean="0">
                <a:solidFill>
                  <a:srgbClr val="C00000"/>
                </a:solidFill>
                <a:sym typeface="Wingdings 3"/>
              </a:rPr>
              <a:t></a:t>
            </a:r>
            <a:endParaRPr lang="sl-SI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46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707904" y="260647"/>
            <a:ext cx="4943052" cy="627562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sl-SI" b="1" dirty="0" smtClean="0">
                <a:solidFill>
                  <a:schemeClr val="accent6"/>
                </a:solidFill>
                <a:latin typeface="Arial Rounded MT Bold" pitchFamily="34" charset="0"/>
              </a:rPr>
              <a:t>DELAVNICA 1</a:t>
            </a:r>
            <a:endParaRPr lang="sl-SI" sz="2400" dirty="0">
              <a:latin typeface="Arial Narrow" pitchFamily="34" charset="0"/>
            </a:endParaRP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Udeleženci </a:t>
            </a:r>
            <a:r>
              <a:rPr lang="sl-SI" sz="1600" b="1" dirty="0"/>
              <a:t>se razdelijo v skupine </a:t>
            </a:r>
            <a:r>
              <a:rPr lang="sl-SI" sz="1600" dirty="0"/>
              <a:t>(</a:t>
            </a:r>
            <a:r>
              <a:rPr lang="sl-SI" sz="1600" i="1" dirty="0"/>
              <a:t>gl. navodila – praviloma so v vsaki skupini člani 3 PT</a:t>
            </a:r>
            <a:r>
              <a:rPr lang="sl-SI" sz="1600" dirty="0" smtClean="0"/>
              <a:t>).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V </a:t>
            </a:r>
            <a:r>
              <a:rPr lang="sl-SI" sz="1600" b="1" dirty="0"/>
              <a:t>skupini si učitelji izmenjajo izkušnje, ki jih imajo z MIKP in </a:t>
            </a:r>
            <a:r>
              <a:rPr lang="sl-SI" sz="1600" b="1" dirty="0" smtClean="0"/>
              <a:t>SITP </a:t>
            </a:r>
            <a:r>
              <a:rPr lang="sl-SI" sz="1600" b="1" dirty="0" smtClean="0">
                <a:solidFill>
                  <a:srgbClr val="C00000"/>
                </a:solidFill>
              </a:rPr>
              <a:t>NA RAVNI ODDELKA</a:t>
            </a:r>
            <a:r>
              <a:rPr lang="sl-SI" sz="1600" b="1" dirty="0" smtClean="0"/>
              <a:t>, </a:t>
            </a:r>
            <a:r>
              <a:rPr lang="sl-SI" sz="1600" b="1" dirty="0"/>
              <a:t>in </a:t>
            </a:r>
            <a:r>
              <a:rPr lang="sl-SI" sz="1600" b="1" dirty="0" smtClean="0"/>
              <a:t>jih nadgradijo. 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Pri </a:t>
            </a:r>
            <a:r>
              <a:rPr lang="sl-SI" sz="1600" b="1" dirty="0"/>
              <a:t>tem izhajajo iz izbranega šolskega primera in upoštevajo predlagane RAZVOJNE IZTOČNICE za </a:t>
            </a:r>
            <a:r>
              <a:rPr lang="sl-SI" sz="1600" b="1" dirty="0" smtClean="0"/>
              <a:t>izboljševanje MIKP </a:t>
            </a:r>
            <a:r>
              <a:rPr lang="sl-SI" sz="1600" b="1" dirty="0"/>
              <a:t>in SITP na ravni oddelka. </a:t>
            </a:r>
            <a:endParaRPr lang="sl-SI" sz="1600" b="1" dirty="0" smtClean="0"/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Najprej </a:t>
            </a:r>
            <a:r>
              <a:rPr lang="sl-SI" sz="1600" b="1" dirty="0"/>
              <a:t>analizo in nadgradnjo izvede vsak PT sam zase in za svojo šolo. </a:t>
            </a:r>
            <a:endParaRPr lang="sl-SI" sz="1600" b="1" dirty="0" smtClean="0"/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Nato </a:t>
            </a:r>
            <a:r>
              <a:rPr lang="sl-SI" sz="1600" b="1" dirty="0"/>
              <a:t>PT svoje ugotovitve in razvojne zamisli predstavijo drug drugemu po načelih kritičnega prijateljevanja </a:t>
            </a:r>
            <a:r>
              <a:rPr lang="sl-SI" sz="1600" dirty="0"/>
              <a:t>(metoda t.i. »</a:t>
            </a:r>
            <a:r>
              <a:rPr lang="sl-SI" sz="1600" dirty="0" err="1"/>
              <a:t>odranja</a:t>
            </a:r>
            <a:r>
              <a:rPr lang="sl-SI" sz="1600" dirty="0"/>
              <a:t>«: en PT predstavi svoje ugotovitve in zamisli, druga dva pa ga z vprašanji spodbujata v še bolj kritični razmislek in pogumne predloge </a:t>
            </a:r>
            <a:r>
              <a:rPr lang="sl-SI" sz="1600" dirty="0" smtClean="0"/>
              <a:t>…)</a:t>
            </a:r>
            <a:r>
              <a:rPr lang="sl-SI" sz="1600" b="1" dirty="0" smtClean="0"/>
              <a:t>.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sl-SI" sz="1600" b="1" dirty="0" smtClean="0"/>
              <a:t>Ko </a:t>
            </a:r>
            <a:r>
              <a:rPr lang="sl-SI" sz="1600" b="1" dirty="0"/>
              <a:t>svoje predstavitve opravijo vsi PT v skupini, člani skupine izmed ugotovitev in razvojnih pobud poiščejo tiste, ki se jim zdijo pomenljive in </a:t>
            </a:r>
            <a:r>
              <a:rPr lang="sl-SI" sz="1600" b="1" dirty="0" err="1"/>
              <a:t>kažipotne</a:t>
            </a:r>
            <a:r>
              <a:rPr lang="sl-SI" sz="1600" b="1" dirty="0"/>
              <a:t> tudi za druge, in jih zapišejo. </a:t>
            </a:r>
            <a:endParaRPr lang="sl-SI" sz="16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sl-SI" sz="1600" i="1" dirty="0">
              <a:latin typeface="Arial Narrow" pitchFamily="34" charset="0"/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endParaRPr lang="sl-SI" sz="2000" dirty="0" smtClean="0">
              <a:latin typeface="Arial Narrow" pitchFamily="34" charset="0"/>
            </a:endParaRPr>
          </a:p>
        </p:txBody>
      </p:sp>
      <p:pic>
        <p:nvPicPr>
          <p:cNvPr id="6" name="Slika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9"/>
          <a:stretch/>
        </p:blipFill>
        <p:spPr bwMode="auto">
          <a:xfrm>
            <a:off x="411485" y="4797152"/>
            <a:ext cx="3096964" cy="17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384376" cy="3240360"/>
          </a:xfrm>
          <a:prstGeom prst="cloudCallout">
            <a:avLst>
              <a:gd name="adj1" fmla="val -13542"/>
              <a:gd name="adj2" fmla="val 92766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FFFF00"/>
                </a:solidFill>
                <a:latin typeface="Arial Rounded MT Bold" pitchFamily="34" charset="0"/>
              </a:rPr>
              <a:t>KAKO </a:t>
            </a: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OD DOBREGA NA </a:t>
            </a:r>
            <a:r>
              <a:rPr lang="sl-SI" sz="2800" dirty="0" smtClean="0">
                <a:solidFill>
                  <a:srgbClr val="FFFF00"/>
                </a:solidFill>
                <a:latin typeface="Arial Rounded MT Bold" pitchFamily="34" charset="0"/>
              </a:rPr>
              <a:t>BOLJŠE?</a:t>
            </a:r>
            <a:endParaRPr lang="sl-SI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02631" cy="2435870"/>
          </a:xfrm>
          <a:solidFill>
            <a:schemeClr val="accent2"/>
          </a:solidFill>
        </p:spPr>
        <p:txBody>
          <a:bodyPr/>
          <a:lstStyle/>
          <a:p>
            <a:pPr algn="r"/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RAZVOJNE IZTOČNICE </a:t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MIKP/SITP</a:t>
            </a:r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: </a:t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3200" dirty="0" err="1" smtClean="0">
                <a:solidFill>
                  <a:srgbClr val="FFFF00"/>
                </a:solidFill>
                <a:latin typeface="Arial Narrow" pitchFamily="34" charset="0"/>
              </a:rPr>
              <a:t>Mezo</a:t>
            </a:r>
            <a:r>
              <a:rPr lang="sl-SI" sz="3200" dirty="0" smtClean="0">
                <a:solidFill>
                  <a:srgbClr val="FFFF00"/>
                </a:solidFill>
                <a:latin typeface="Arial Narrow" pitchFamily="34" charset="0"/>
              </a:rPr>
              <a:t> raven</a:t>
            </a:r>
            <a:endParaRPr lang="sl-SI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131840" y="273050"/>
            <a:ext cx="5554960" cy="63243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sl-SI" sz="1800" b="1" dirty="0"/>
              <a:t>Višanje kompleksnosti povezovalnega elementa</a:t>
            </a:r>
            <a:r>
              <a:rPr lang="sl-SI" sz="1800" dirty="0"/>
              <a:t> </a:t>
            </a:r>
            <a:r>
              <a:rPr lang="sl-SI" sz="1800" dirty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</a:t>
            </a:r>
            <a:r>
              <a:rPr lang="sl-SI" sz="1800" dirty="0">
                <a:latin typeface="Arial Narrow" pitchFamily="34" charset="0"/>
              </a:rPr>
              <a:t> kompetenčni pristop: kompetence/pismenosti kot kroskurikularni cilji)</a:t>
            </a:r>
            <a:r>
              <a:rPr lang="sl-SI" sz="1800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sz="1800" b="1" dirty="0"/>
              <a:t>Večanje števila vključenih predmetov in učiteljev (</a:t>
            </a:r>
            <a:r>
              <a:rPr lang="sl-SI" sz="1800" dirty="0"/>
              <a:t>ter, posledično, </a:t>
            </a:r>
            <a:r>
              <a:rPr lang="sl-SI" sz="1800" b="1" dirty="0"/>
              <a:t>dijakov)</a:t>
            </a:r>
            <a:r>
              <a:rPr lang="sl-SI" sz="1800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sz="1800" b="1" dirty="0"/>
              <a:t>Daljšanje trajanja/Večanje obsega posamezne </a:t>
            </a:r>
            <a:r>
              <a:rPr lang="sl-SI" sz="1800" b="1" dirty="0" err="1"/>
              <a:t>medpredmetne</a:t>
            </a:r>
            <a:r>
              <a:rPr lang="sl-SI" sz="1800" b="1" dirty="0"/>
              <a:t>/</a:t>
            </a:r>
            <a:r>
              <a:rPr lang="sl-SI" sz="1800" b="1" dirty="0" err="1"/>
              <a:t>kurikularne</a:t>
            </a:r>
            <a:r>
              <a:rPr lang="sl-SI" sz="1800" b="1" dirty="0"/>
              <a:t> povezave (MIKP) in/oz. </a:t>
            </a:r>
            <a:r>
              <a:rPr lang="sl-SI" sz="1800" b="1" dirty="0" smtClean="0"/>
              <a:t>sodelovalnega oz. timskega </a:t>
            </a:r>
            <a:r>
              <a:rPr lang="sl-SI" sz="1800" b="1" dirty="0"/>
              <a:t>poučevanja (SITP) istega poučevalnega tima </a:t>
            </a:r>
            <a:r>
              <a:rPr lang="sl-SI" sz="1800" dirty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</a:t>
            </a:r>
            <a:r>
              <a:rPr lang="sl-SI" sz="1800" dirty="0">
                <a:latin typeface="Arial Narrow" pitchFamily="34" charset="0"/>
              </a:rPr>
              <a:t> trajnost poučevalnih partnerstev)</a:t>
            </a:r>
            <a:r>
              <a:rPr lang="sl-SI" sz="1800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sz="1800" b="1" dirty="0"/>
              <a:t>Bolj občutljivo razlikovanje med posameznimi oblikami in vrstami MIKP/SITP </a:t>
            </a:r>
            <a:r>
              <a:rPr lang="sl-SI" sz="1800" dirty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</a:t>
            </a:r>
            <a:r>
              <a:rPr lang="sl-SI" sz="1800" dirty="0">
                <a:latin typeface="Arial Narrow" pitchFamily="34" charset="0"/>
              </a:rPr>
              <a:t> npr. med </a:t>
            </a:r>
            <a:r>
              <a:rPr lang="sl-SI" sz="1800" dirty="0" err="1">
                <a:latin typeface="Arial Narrow" pitchFamily="34" charset="0"/>
              </a:rPr>
              <a:t>multi</a:t>
            </a:r>
            <a:r>
              <a:rPr lang="sl-SI" sz="1800" dirty="0">
                <a:latin typeface="Arial Narrow" pitchFamily="34" charset="0"/>
              </a:rPr>
              <a:t>- in interdisciplinarnim pristopom ter med sodelovalnim in timskim poučevanjem, znotraj slednjega med pravim timskim, tj. interaktivnim, in gostujočim TP)</a:t>
            </a:r>
            <a:r>
              <a:rPr lang="sl-SI" sz="1800" dirty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sz="1800" b="1" dirty="0"/>
              <a:t>Izboljševanje organizacijskega konteksta in pogojev</a:t>
            </a:r>
            <a:r>
              <a:rPr lang="sl-SI" sz="1800" dirty="0"/>
              <a:t> </a:t>
            </a:r>
            <a:r>
              <a:rPr lang="sl-SI" sz="1800" dirty="0">
                <a:latin typeface="Arial Narrow" pitchFamily="34" charset="0"/>
              </a:rPr>
              <a:t>(</a:t>
            </a:r>
            <a:r>
              <a:rPr lang="sl-SI" sz="1800" dirty="0">
                <a:latin typeface="Arial Narrow" pitchFamily="34" charset="0"/>
                <a:sym typeface="Wingdings 3"/>
              </a:rPr>
              <a:t></a:t>
            </a:r>
            <a:r>
              <a:rPr lang="sl-SI" sz="1800" dirty="0">
                <a:latin typeface="Arial Narrow" pitchFamily="34" charset="0"/>
              </a:rPr>
              <a:t> oblikovanje čim bolj stalnih poučevalnih timov, oblikovanje t.i. </a:t>
            </a:r>
            <a:r>
              <a:rPr lang="sl-SI" sz="1800" i="1" dirty="0" err="1">
                <a:latin typeface="Arial Narrow" pitchFamily="34" charset="0"/>
              </a:rPr>
              <a:t>ground</a:t>
            </a:r>
            <a:r>
              <a:rPr lang="sl-SI" sz="1800" i="1" dirty="0">
                <a:latin typeface="Arial Narrow" pitchFamily="34" charset="0"/>
              </a:rPr>
              <a:t> </a:t>
            </a:r>
            <a:r>
              <a:rPr lang="sl-SI" sz="1800" i="1" dirty="0" err="1">
                <a:latin typeface="Arial Narrow" pitchFamily="34" charset="0"/>
              </a:rPr>
              <a:t>rules</a:t>
            </a:r>
            <a:r>
              <a:rPr lang="sl-SI" sz="1800" dirty="0">
                <a:latin typeface="Arial Narrow" pitchFamily="34" charset="0"/>
              </a:rPr>
              <a:t>, temeljnih pravil sodelovanja; skupni, z „urnikom“ določeni čas za načrtovanje in refleksijo/</a:t>
            </a:r>
            <a:r>
              <a:rPr lang="sl-SI" sz="1800" dirty="0" err="1">
                <a:latin typeface="Arial Narrow" pitchFamily="34" charset="0"/>
              </a:rPr>
              <a:t>evalviranje</a:t>
            </a:r>
            <a:r>
              <a:rPr lang="sl-SI" sz="1800" dirty="0">
                <a:latin typeface="Arial Narrow" pitchFamily="34" charset="0"/>
              </a:rPr>
              <a:t>, ne le za izvedbo MIKP/SITP; celoletno načrtovanje </a:t>
            </a:r>
            <a:r>
              <a:rPr lang="sl-SI" sz="1800" dirty="0" smtClean="0">
                <a:latin typeface="Arial Narrow" pitchFamily="34" charset="0"/>
              </a:rPr>
              <a:t>…).</a:t>
            </a:r>
            <a:endParaRPr lang="sl-SI" sz="1800" dirty="0">
              <a:latin typeface="Arial Narrow" pitchFamily="34" charset="0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2"/>
          </p:nvPr>
        </p:nvSpPr>
        <p:spPr>
          <a:xfrm>
            <a:off x="457201" y="2708920"/>
            <a:ext cx="2602632" cy="3888432"/>
          </a:xfrm>
        </p:spPr>
        <p:txBody>
          <a:bodyPr/>
          <a:lstStyle/>
          <a:p>
            <a:pPr algn="r"/>
            <a:endParaRPr lang="sl-SI" dirty="0" smtClean="0"/>
          </a:p>
          <a:p>
            <a:pPr algn="r"/>
            <a:endParaRPr lang="sl-SI" sz="2000" b="1" dirty="0" smtClean="0">
              <a:solidFill>
                <a:schemeClr val="accent6"/>
              </a:solidFill>
            </a:endParaRPr>
          </a:p>
          <a:p>
            <a:pPr algn="r">
              <a:spcBef>
                <a:spcPts val="0"/>
              </a:spcBef>
            </a:pPr>
            <a:r>
              <a:rPr lang="sl-SI" sz="2400" b="1" dirty="0" smtClean="0">
                <a:solidFill>
                  <a:schemeClr val="accent6"/>
                </a:solidFill>
              </a:rPr>
              <a:t>Raven oddelka /</a:t>
            </a:r>
          </a:p>
          <a:p>
            <a:pPr algn="r">
              <a:spcBef>
                <a:spcPts val="0"/>
              </a:spcBef>
            </a:pPr>
            <a:r>
              <a:rPr lang="sl-SI" sz="2400" b="1" dirty="0" smtClean="0">
                <a:solidFill>
                  <a:schemeClr val="accent6"/>
                </a:solidFill>
              </a:rPr>
              <a:t>Oddelčna raven</a:t>
            </a:r>
            <a:endParaRPr lang="sl-SI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8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1983573"/>
            <a:ext cx="4271455" cy="3841678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5988" cy="633412"/>
          </a:xfrm>
          <a:solidFill>
            <a:srgbClr val="000066">
              <a:alpha val="79999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INTEGRATIVNI KURIKUL: Sistem MIKP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3829050" cy="4321175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endParaRPr lang="sl-SI" sz="2000" b="1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>
              <a:buFontTx/>
              <a:buNone/>
            </a:pPr>
            <a:endParaRPr lang="sl-SI" sz="2000" b="1" smtClean="0">
              <a:solidFill>
                <a:srgbClr val="CC0000"/>
              </a:solidFill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00113" y="4724400"/>
            <a:ext cx="5762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?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79388" y="5229225"/>
            <a:ext cx="431800" cy="433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?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187450" y="5084763"/>
            <a:ext cx="576263" cy="576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AN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763713" y="4868863"/>
            <a:ext cx="792162" cy="793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SLO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555875" y="4868863"/>
            <a:ext cx="792163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MAT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692275" y="4365625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BIO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348038" y="5157788"/>
            <a:ext cx="576262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NE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2484438" y="4076700"/>
            <a:ext cx="576262" cy="503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KEM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2916238" y="4437063"/>
            <a:ext cx="504825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GEO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2195513" y="4508500"/>
            <a:ext cx="576262" cy="503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FIZ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611188" y="5157788"/>
            <a:ext cx="576262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ZG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924300" y="5157788"/>
            <a:ext cx="576263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rgbClr val="C00000"/>
                </a:solidFill>
                <a:latin typeface="Arial" charset="0"/>
              </a:rPr>
              <a:t>ŠVZ</a:t>
            </a: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468313" y="4868863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rgbClr val="C00000"/>
                </a:solidFill>
                <a:latin typeface="Arial" charset="0"/>
              </a:rPr>
              <a:t>GL</a:t>
            </a: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276600" y="4797425"/>
            <a:ext cx="431800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rgbClr val="C00000"/>
                </a:solidFill>
                <a:latin typeface="Arial" charset="0"/>
              </a:rPr>
              <a:t>LUM</a:t>
            </a: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 flipH="1">
            <a:off x="1476375" y="4724400"/>
            <a:ext cx="3603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rgbClr val="C00000"/>
                </a:solidFill>
                <a:latin typeface="Arial" charset="0"/>
              </a:rPr>
              <a:t>INF</a:t>
            </a: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2051050" y="4076700"/>
            <a:ext cx="431800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rgbClr val="C00000"/>
                </a:solidFill>
                <a:latin typeface="Arial" charset="0"/>
              </a:rPr>
              <a:t>FIL</a:t>
            </a:r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1188244" y="4401345"/>
            <a:ext cx="431006" cy="3944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rgbClr val="C00000"/>
                </a:solidFill>
                <a:latin typeface="Arial" charset="0"/>
              </a:rPr>
              <a:t>SOC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11188" y="4508500"/>
            <a:ext cx="431800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l-SI" sz="1400" dirty="0">
                <a:solidFill>
                  <a:srgbClr val="C00000"/>
                </a:solidFill>
                <a:latin typeface="Arial" charset="0"/>
              </a:rPr>
              <a:t>PS</a:t>
            </a:r>
          </a:p>
        </p:txBody>
      </p:sp>
      <p:sp>
        <p:nvSpPr>
          <p:cNvPr id="66622" name="AutoShape 62"/>
          <p:cNvSpPr>
            <a:spLocks noChangeArrowheads="1"/>
          </p:cNvSpPr>
          <p:nvPr/>
        </p:nvSpPr>
        <p:spPr bwMode="auto">
          <a:xfrm>
            <a:off x="285750" y="1071563"/>
            <a:ext cx="4035425" cy="1357312"/>
          </a:xfrm>
          <a:prstGeom prst="downArrowCallout">
            <a:avLst>
              <a:gd name="adj1" fmla="val 79442"/>
              <a:gd name="adj2" fmla="val 79442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3100"/>
              </a:lnSpc>
              <a:defRPr/>
            </a:pPr>
            <a:r>
              <a:rPr lang="sl-SI" sz="2600" dirty="0" err="1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Kurikul</a:t>
            </a:r>
            <a:r>
              <a:rPr lang="sl-SI" sz="2600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, osredinjen </a:t>
            </a:r>
          </a:p>
          <a:p>
            <a:pPr algn="ctr">
              <a:lnSpc>
                <a:spcPts val="3100"/>
              </a:lnSpc>
              <a:defRPr/>
            </a:pPr>
            <a:r>
              <a:rPr lang="sl-SI" sz="2600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na predmete</a:t>
            </a:r>
          </a:p>
        </p:txBody>
      </p:sp>
      <p:sp>
        <p:nvSpPr>
          <p:cNvPr id="66625" name="AutoShape 65"/>
          <p:cNvSpPr>
            <a:spLocks noChangeArrowheads="1"/>
          </p:cNvSpPr>
          <p:nvPr/>
        </p:nvSpPr>
        <p:spPr bwMode="auto">
          <a:xfrm>
            <a:off x="4429125" y="1071563"/>
            <a:ext cx="4357688" cy="1357312"/>
          </a:xfrm>
          <a:prstGeom prst="downArrowCallout">
            <a:avLst>
              <a:gd name="adj1" fmla="val 92149"/>
              <a:gd name="adj2" fmla="val 9214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ts val="3100"/>
              </a:lnSpc>
              <a:defRPr/>
            </a:pP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INTEGRATIVNI </a:t>
            </a:r>
          </a:p>
          <a:p>
            <a:pPr algn="ctr">
              <a:lnSpc>
                <a:spcPts val="3100"/>
              </a:lnSpc>
              <a:defRPr/>
            </a:pPr>
            <a:r>
              <a:rPr lang="sl-S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KURIKUL</a:t>
            </a:r>
            <a:endParaRPr lang="sl-SI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66" name="Diagram 65"/>
          <p:cNvGraphicFramePr/>
          <p:nvPr>
            <p:extLst>
              <p:ext uri="{D42A27DB-BD31-4B8C-83A1-F6EECF244321}">
                <p14:modId xmlns:p14="http://schemas.microsoft.com/office/powerpoint/2010/main" val="487164498"/>
              </p:ext>
            </p:extLst>
          </p:nvPr>
        </p:nvGraphicFramePr>
        <p:xfrm>
          <a:off x="35496" y="1827989"/>
          <a:ext cx="512913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" name="PoljeZBesedilom 66"/>
          <p:cNvSpPr txBox="1"/>
          <p:nvPr/>
        </p:nvSpPr>
        <p:spPr>
          <a:xfrm>
            <a:off x="285750" y="5949280"/>
            <a:ext cx="8572500" cy="584775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3200" b="1" dirty="0" smtClean="0">
                <a:solidFill>
                  <a:schemeClr val="bg1"/>
                </a:solidFill>
                <a:latin typeface="Arial Rounded MT Bold" pitchFamily="34" charset="0"/>
              </a:rPr>
              <a:t>KAKO OD DOBREGA NA BOLJŠE?</a:t>
            </a:r>
            <a:endParaRPr lang="sl-SI" sz="32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99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25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/>
          </a:solidFill>
        </p:spPr>
        <p:txBody>
          <a:bodyPr/>
          <a:lstStyle/>
          <a:p>
            <a:pPr algn="r"/>
            <a:r>
              <a:rPr lang="sl-SI" dirty="0">
                <a:solidFill>
                  <a:schemeClr val="bg1"/>
                </a:solidFill>
                <a:latin typeface="Arial Rounded MT Bold" pitchFamily="34" charset="0"/>
              </a:rPr>
              <a:t>SODELOVALNO POUČEVANJE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67544" y="1772816"/>
            <a:ext cx="4104456" cy="3312368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izmenjava idej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diskusijske skupine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medsebojna opazovanja</a:t>
            </a:r>
            <a:endParaRPr lang="sl-SI" dirty="0" smtClean="0">
              <a:solidFill>
                <a:schemeClr val="accent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skupne učne dejavnosti</a:t>
            </a:r>
            <a:endParaRPr lang="sl-SI" dirty="0" smtClean="0">
              <a:solidFill>
                <a:schemeClr val="accent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izmenjave učiteljev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038600" cy="331236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6. timsko poučevanje: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timsko </a:t>
            </a:r>
            <a:r>
              <a:rPr lang="sl-SI" b="1" dirty="0">
                <a:solidFill>
                  <a:schemeClr val="accent6"/>
                </a:solidFill>
              </a:rPr>
              <a:t>poučevanje tipa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smtClean="0">
                <a:solidFill>
                  <a:schemeClr val="accent6"/>
                </a:solidFill>
              </a:rPr>
              <a:t>B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sl-SI" b="1" dirty="0" smtClean="0">
                <a:solidFill>
                  <a:srgbClr val="C00000"/>
                </a:solidFill>
              </a:rPr>
              <a:t>timsko </a:t>
            </a:r>
            <a:r>
              <a:rPr lang="sl-SI" b="1" dirty="0">
                <a:solidFill>
                  <a:srgbClr val="C00000"/>
                </a:solidFill>
              </a:rPr>
              <a:t>poučevanje tipa A </a:t>
            </a:r>
            <a:r>
              <a:rPr lang="sl-SI" b="1" dirty="0" smtClean="0">
                <a:solidFill>
                  <a:srgbClr val="C00000"/>
                </a:solidFill>
              </a:rPr>
              <a:t>= </a:t>
            </a:r>
            <a:r>
              <a:rPr lang="sl-SI" b="1" dirty="0" smtClean="0">
                <a:solidFill>
                  <a:srgbClr val="C00000"/>
                </a:solidFill>
                <a:latin typeface="Arial Rounded MT Bold" pitchFamily="34" charset="0"/>
              </a:rPr>
              <a:t>INTERAKTIVNO </a:t>
            </a:r>
            <a:r>
              <a:rPr lang="sl-SI" b="1" dirty="0">
                <a:solidFill>
                  <a:srgbClr val="C00000"/>
                </a:solidFill>
                <a:latin typeface="Arial Rounded MT Bold" pitchFamily="34" charset="0"/>
              </a:rPr>
              <a:t>TIMSKO POUČEVANJE</a:t>
            </a:r>
          </a:p>
          <a:p>
            <a:endParaRPr lang="sl-SI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7543" y="5229200"/>
            <a:ext cx="8144815" cy="1430643"/>
          </a:xfrm>
          <a:prstGeom prst="wave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sl-SI" sz="2800" b="1" dirty="0">
                <a:solidFill>
                  <a:schemeClr val="bg1"/>
                </a:solidFill>
                <a:latin typeface="Arial Narrow" pitchFamily="34" charset="0"/>
              </a:rPr>
              <a:t>Nobeden od nas ni tako </a:t>
            </a:r>
            <a:r>
              <a:rPr lang="sl-SI" sz="2800" b="1" dirty="0" smtClean="0">
                <a:solidFill>
                  <a:schemeClr val="bg1"/>
                </a:solidFill>
                <a:latin typeface="Arial Narrow" pitchFamily="34" charset="0"/>
              </a:rPr>
              <a:t>pameten </a:t>
            </a:r>
            <a:r>
              <a:rPr lang="sl-SI" sz="2800" b="1" dirty="0">
                <a:solidFill>
                  <a:schemeClr val="bg1"/>
                </a:solidFill>
                <a:latin typeface="Arial Narrow" pitchFamily="34" charset="0"/>
              </a:rPr>
              <a:t>kot mi vsi </a:t>
            </a:r>
            <a:r>
              <a:rPr lang="sl-SI" sz="2800" b="1" dirty="0" smtClean="0">
                <a:solidFill>
                  <a:schemeClr val="bg1"/>
                </a:solidFill>
                <a:latin typeface="Arial Narrow" pitchFamily="34" charset="0"/>
              </a:rPr>
              <a:t>skupaj. </a:t>
            </a:r>
            <a:r>
              <a:rPr lang="sl-SI" sz="2000" b="1" i="1" dirty="0" smtClean="0">
                <a:solidFill>
                  <a:schemeClr val="bg1"/>
                </a:solidFill>
                <a:latin typeface="Arial Narrow" pitchFamily="34" charset="0"/>
              </a:rPr>
              <a:t>Japonski </a:t>
            </a:r>
            <a:r>
              <a:rPr lang="sl-SI" sz="2000" b="1" i="1" dirty="0">
                <a:solidFill>
                  <a:schemeClr val="bg1"/>
                </a:solidFill>
                <a:latin typeface="Arial Narrow" pitchFamily="34" charset="0"/>
              </a:rPr>
              <a:t>pregovor</a:t>
            </a:r>
          </a:p>
        </p:txBody>
      </p:sp>
      <p:pic>
        <p:nvPicPr>
          <p:cNvPr id="9" name="Picture 3" descr="collab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3" y="116632"/>
            <a:ext cx="1695690" cy="14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583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55750"/>
          </a:xfrm>
          <a:solidFill>
            <a:schemeClr val="accent6"/>
          </a:solidFill>
        </p:spPr>
        <p:txBody>
          <a:bodyPr/>
          <a:lstStyle/>
          <a:p>
            <a:pPr algn="r"/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SITP</a:t>
            </a:r>
            <a:b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400" dirty="0" smtClean="0">
                <a:solidFill>
                  <a:schemeClr val="bg1"/>
                </a:solidFill>
                <a:latin typeface="Arial Narrow" pitchFamily="34" charset="0"/>
              </a:rPr>
              <a:t>(sodelovalno in timsko poučevanje)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587998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sl-SI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 je vse drugače, to še ne pomeni, da se je kaj spremenilo.</a:t>
            </a:r>
            <a:r>
              <a:rPr lang="sl-SI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sl-SI" sz="1800" dirty="0" smtClean="0"/>
          </a:p>
          <a:p>
            <a:pPr>
              <a:spcBef>
                <a:spcPts val="0"/>
              </a:spcBef>
            </a:pPr>
            <a:endParaRPr lang="sl-SI" sz="1800" dirty="0" smtClean="0"/>
          </a:p>
          <a:p>
            <a:pPr>
              <a:spcBef>
                <a:spcPts val="0"/>
              </a:spcBef>
            </a:pPr>
            <a:endParaRPr lang="sl-SI" sz="24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r>
              <a:rPr lang="sl-SI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„Enkrat ni </a:t>
            </a:r>
            <a:r>
              <a:rPr lang="sl-SI" sz="2400" b="1" dirty="0" err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nobenkrat</a:t>
            </a:r>
            <a:r>
              <a:rPr lang="sl-SI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!“</a:t>
            </a:r>
          </a:p>
          <a:p>
            <a:pPr>
              <a:spcBef>
                <a:spcPts val="0"/>
              </a:spcBef>
            </a:pPr>
            <a:r>
              <a:rPr lang="sl-SI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Povezovanje po dolgem in počez, ne pa vsevprek!</a:t>
            </a:r>
          </a:p>
          <a:p>
            <a:pPr>
              <a:spcBef>
                <a:spcPts val="0"/>
              </a:spcBef>
            </a:pPr>
            <a:endParaRPr lang="sl-SI" sz="180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endParaRPr lang="sl-SI" sz="1800" dirty="0" smtClean="0"/>
          </a:p>
        </p:txBody>
      </p:sp>
      <p:sp>
        <p:nvSpPr>
          <p:cNvPr id="6" name="Ograda besedila 5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/>
          <a:p>
            <a:pPr algn="r"/>
            <a:r>
              <a:rPr lang="sl-SI" sz="2800" b="1" dirty="0" smtClean="0">
                <a:solidFill>
                  <a:schemeClr val="accent6"/>
                </a:solidFill>
                <a:latin typeface="Arial Rounded MT Bold" pitchFamily="34" charset="0"/>
              </a:rPr>
              <a:t>Izhodiščna </a:t>
            </a:r>
            <a:r>
              <a:rPr lang="sl-SI" sz="2800" dirty="0" smtClean="0">
                <a:solidFill>
                  <a:schemeClr val="accent6"/>
                </a:solidFill>
                <a:latin typeface="Arial Rounded MT Bold" pitchFamily="34" charset="0"/>
              </a:rPr>
              <a:t>(miselna)</a:t>
            </a:r>
            <a:r>
              <a:rPr lang="sl-SI" sz="2800" b="1" dirty="0" smtClean="0">
                <a:solidFill>
                  <a:schemeClr val="accent6"/>
                </a:solidFill>
                <a:latin typeface="Arial Rounded MT Bold" pitchFamily="34" charset="0"/>
              </a:rPr>
              <a:t> izzivanja</a:t>
            </a:r>
            <a:endParaRPr lang="sl-SI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51520" y="3861048"/>
            <a:ext cx="8568952" cy="2758202"/>
          </a:xfrm>
          <a:prstGeom prst="wedgeRoundRectCallout">
            <a:avLst>
              <a:gd name="adj1" fmla="val -6944"/>
              <a:gd name="adj2" fmla="val -72995"/>
              <a:gd name="adj3" fmla="val 16667"/>
            </a:avLst>
          </a:prstGeom>
          <a:solidFill>
            <a:schemeClr val="accent3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Arial Narrow" pitchFamily="34" charset="0"/>
              </a:rPr>
              <a:t>Metaforično poimenovanje »Povezovanje </a:t>
            </a:r>
            <a:r>
              <a:rPr lang="sl-SI" dirty="0">
                <a:latin typeface="Arial Narrow" pitchFamily="34" charset="0"/>
              </a:rPr>
              <a:t>po dolgem in počez</a:t>
            </a:r>
            <a:r>
              <a:rPr lang="sl-SI" dirty="0" smtClean="0">
                <a:latin typeface="Arial Narrow" pitchFamily="34" charset="0"/>
              </a:rPr>
              <a:t>« (NAMA 2012) </a:t>
            </a:r>
            <a:r>
              <a:rPr lang="sl-SI" dirty="0">
                <a:latin typeface="Arial Narrow" pitchFamily="34" charset="0"/>
              </a:rPr>
              <a:t>dobro ujame najvišjo in najbolj učinkovito obliko integracije </a:t>
            </a:r>
            <a:r>
              <a:rPr lang="sl-SI" dirty="0" err="1">
                <a:latin typeface="Arial Narrow" pitchFamily="34" charset="0"/>
              </a:rPr>
              <a:t>kurikula</a:t>
            </a:r>
            <a:r>
              <a:rPr lang="sl-SI" dirty="0">
                <a:latin typeface="Arial Narrow" pitchFamily="34" charset="0"/>
              </a:rPr>
              <a:t>, to je </a:t>
            </a:r>
            <a:r>
              <a:rPr lang="sl-SI" b="1" dirty="0">
                <a:solidFill>
                  <a:srgbClr val="C00000"/>
                </a:solidFill>
                <a:latin typeface="Arial Narrow" pitchFamily="34" charset="0"/>
              </a:rPr>
              <a:t>povezovanje predmetov s kompetencami, ki jih opredelimo kot </a:t>
            </a:r>
            <a:r>
              <a:rPr lang="sl-SI" b="1" dirty="0" err="1">
                <a:solidFill>
                  <a:srgbClr val="C00000"/>
                </a:solidFill>
                <a:latin typeface="Arial Narrow" pitchFamily="34" charset="0"/>
              </a:rPr>
              <a:t>kroskurikularne</a:t>
            </a:r>
            <a:r>
              <a:rPr lang="sl-SI" b="1" dirty="0">
                <a:solidFill>
                  <a:srgbClr val="C00000"/>
                </a:solidFill>
                <a:latin typeface="Arial Narrow" pitchFamily="34" charset="0"/>
              </a:rPr>
              <a:t> cilje</a:t>
            </a:r>
            <a:r>
              <a:rPr lang="sl-SI" dirty="0">
                <a:latin typeface="Arial Narrow" pitchFamily="34" charset="0"/>
              </a:rPr>
              <a:t>. Po dolgem in počez je hkrati lahko tudi navzgor in navzdol, navzven in navznoter, naprej in nazaj, nikakor pa ne vsevprek, saj je </a:t>
            </a:r>
            <a:r>
              <a:rPr lang="sl-SI" b="1" dirty="0">
                <a:latin typeface="Arial Narrow" pitchFamily="34" charset="0"/>
              </a:rPr>
              <a:t>uspešno</a:t>
            </a:r>
            <a:r>
              <a:rPr lang="sl-SI" dirty="0">
                <a:latin typeface="Arial Narrow" pitchFamily="34" charset="0"/>
              </a:rPr>
              <a:t> </a:t>
            </a:r>
            <a:r>
              <a:rPr lang="sl-SI" b="1" dirty="0">
                <a:latin typeface="Arial Narrow" pitchFamily="34" charset="0"/>
              </a:rPr>
              <a:t>in učinkovito povezovanje </a:t>
            </a:r>
            <a:r>
              <a:rPr lang="sl-SI" dirty="0">
                <a:latin typeface="Arial Narrow" pitchFamily="34" charset="0"/>
              </a:rPr>
              <a:t>mogoče le, če je</a:t>
            </a:r>
            <a:r>
              <a:rPr lang="sl-SI" b="1" dirty="0">
                <a:latin typeface="Arial Narrow" pitchFamily="34" charset="0"/>
              </a:rPr>
              <a:t> </a:t>
            </a:r>
            <a:r>
              <a:rPr lang="sl-SI" b="1" u="sng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sistematično</a:t>
            </a:r>
            <a:r>
              <a:rPr lang="sl-SI" b="1" dirty="0">
                <a:latin typeface="Arial Narrow" pitchFamily="34" charset="0"/>
              </a:rPr>
              <a:t>, </a:t>
            </a:r>
            <a:r>
              <a:rPr lang="sl-SI" b="1" u="sng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načrtno</a:t>
            </a:r>
            <a:r>
              <a:rPr lang="sl-SI" b="1" dirty="0">
                <a:latin typeface="Arial Narrow" pitchFamily="34" charset="0"/>
              </a:rPr>
              <a:t> in </a:t>
            </a:r>
            <a:r>
              <a:rPr lang="sl-SI" b="1" u="sng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postopno</a:t>
            </a:r>
            <a:r>
              <a:rPr lang="sl-SI" dirty="0">
                <a:latin typeface="Arial Narrow" pitchFamily="34" charset="0"/>
              </a:rPr>
              <a:t> </a:t>
            </a:r>
            <a:r>
              <a:rPr lang="sl-SI" dirty="0" smtClean="0">
                <a:latin typeface="Arial Narrow" pitchFamily="34" charset="0"/>
              </a:rPr>
              <a:t>(npr. </a:t>
            </a:r>
            <a:r>
              <a:rPr lang="sl-SI" u="sng" dirty="0" smtClean="0">
                <a:latin typeface="Arial Narrow" pitchFamily="34" charset="0"/>
              </a:rPr>
              <a:t>kaskadno</a:t>
            </a:r>
            <a:r>
              <a:rPr lang="sl-SI" dirty="0" smtClean="0">
                <a:latin typeface="Arial Narrow" pitchFamily="34" charset="0"/>
              </a:rPr>
              <a:t>), tj</a:t>
            </a:r>
            <a:r>
              <a:rPr lang="sl-SI" dirty="0">
                <a:latin typeface="Arial Narrow" pitchFamily="34" charset="0"/>
              </a:rPr>
              <a:t>. če se uresničuje v okviru t.i. </a:t>
            </a:r>
            <a:r>
              <a:rPr lang="sl-SI" dirty="0" err="1">
                <a:latin typeface="Arial Narrow" pitchFamily="34" charset="0"/>
              </a:rPr>
              <a:t>integrativnega</a:t>
            </a:r>
            <a:r>
              <a:rPr lang="sl-SI" dirty="0">
                <a:latin typeface="Arial Narrow" pitchFamily="34" charset="0"/>
              </a:rPr>
              <a:t> </a:t>
            </a:r>
            <a:r>
              <a:rPr lang="sl-SI" dirty="0" err="1">
                <a:latin typeface="Arial Narrow" pitchFamily="34" charset="0"/>
              </a:rPr>
              <a:t>kurikula</a:t>
            </a:r>
            <a:r>
              <a:rPr lang="sl-SI" dirty="0">
                <a:latin typeface="Arial Narrow" pitchFamily="34" charset="0"/>
              </a:rPr>
              <a:t> </a:t>
            </a:r>
            <a:r>
              <a:rPr lang="sl-SI" b="1" dirty="0">
                <a:latin typeface="Arial Narrow" pitchFamily="34" charset="0"/>
              </a:rPr>
              <a:t>s sočasnim in skladnim delovanjem dveh sistemov, tj. </a:t>
            </a:r>
            <a:r>
              <a:rPr lang="sl-SI" b="1" dirty="0">
                <a:solidFill>
                  <a:srgbClr val="C00000"/>
                </a:solidFill>
                <a:latin typeface="Arial Narrow" pitchFamily="34" charset="0"/>
              </a:rPr>
              <a:t>sistema </a:t>
            </a:r>
            <a:r>
              <a:rPr lang="sl-SI" b="1" dirty="0" err="1">
                <a:solidFill>
                  <a:srgbClr val="C00000"/>
                </a:solidFill>
                <a:latin typeface="Arial Narrow" pitchFamily="34" charset="0"/>
              </a:rPr>
              <a:t>kurikularnih</a:t>
            </a:r>
            <a:r>
              <a:rPr lang="sl-SI" b="1" dirty="0">
                <a:solidFill>
                  <a:srgbClr val="C00000"/>
                </a:solidFill>
                <a:latin typeface="Arial Narrow" pitchFamily="34" charset="0"/>
              </a:rPr>
              <a:t> povezav </a:t>
            </a:r>
            <a:r>
              <a:rPr lang="sl-SI" b="1" dirty="0">
                <a:latin typeface="Arial Narrow" pitchFamily="34" charset="0"/>
              </a:rPr>
              <a:t>ter </a:t>
            </a:r>
            <a:r>
              <a:rPr lang="sl-SI" b="1" dirty="0">
                <a:solidFill>
                  <a:srgbClr val="C00000"/>
                </a:solidFill>
                <a:latin typeface="Arial Narrow" pitchFamily="34" charset="0"/>
              </a:rPr>
              <a:t>sistema sodelovalnega in timskega poučevanja</a:t>
            </a:r>
            <a:r>
              <a:rPr lang="sl-SI" dirty="0">
                <a:latin typeface="Arial Narrow" pitchFamily="34" charset="0"/>
              </a:rPr>
              <a:t>.  </a:t>
            </a:r>
          </a:p>
          <a:p>
            <a:pPr algn="r"/>
            <a:r>
              <a:rPr lang="sl-SI" sz="1200" dirty="0">
                <a:latin typeface="Arial Narrow" pitchFamily="34" charset="0"/>
              </a:rPr>
              <a:t>Vsèvprék (SSKJ) izraža neurejenost razporeditve oziroma potekanja česa; </a:t>
            </a:r>
            <a:r>
              <a:rPr lang="sl-SI" sz="1200" dirty="0" err="1">
                <a:latin typeface="Arial Narrow" pitchFamily="34" charset="0"/>
              </a:rPr>
              <a:t>ekspr</a:t>
            </a:r>
            <a:r>
              <a:rPr lang="sl-SI" sz="1200" dirty="0">
                <a:latin typeface="Arial Narrow" pitchFamily="34" charset="0"/>
              </a:rPr>
              <a:t>. brez izbire, omejitve; prim. vsepovprek</a:t>
            </a:r>
            <a:r>
              <a:rPr lang="sl-SI" sz="1200" dirty="0" smtClean="0">
                <a:latin typeface="Arial Narrow" pitchFamily="34" charset="0"/>
              </a:rPr>
              <a:t>.</a:t>
            </a:r>
            <a:endParaRPr lang="sl-SI" sz="1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868143" y="1268760"/>
            <a:ext cx="2916629" cy="1021556"/>
          </a:xfrm>
          <a:prstGeom prst="wedgeRoundRectCallout">
            <a:avLst>
              <a:gd name="adj1" fmla="val -57717"/>
              <a:gd name="adj2" fmla="val -71317"/>
              <a:gd name="adj3" fmla="val 16667"/>
            </a:avLst>
          </a:prstGeom>
          <a:solidFill>
            <a:schemeClr val="accent3">
              <a:lumMod val="95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/>
                </a:solidFill>
                <a:latin typeface="Arial Narrow" pitchFamily="34" charset="0"/>
              </a:rPr>
              <a:t>Just because everything </a:t>
            </a:r>
            <a:r>
              <a:rPr lang="en-US" dirty="0" smtClean="0">
                <a:solidFill>
                  <a:schemeClr val="accent6"/>
                </a:solidFill>
                <a:latin typeface="Arial Narrow" pitchFamily="34" charset="0"/>
              </a:rPr>
              <a:t>is </a:t>
            </a:r>
            <a:r>
              <a:rPr lang="en-US" dirty="0">
                <a:solidFill>
                  <a:schemeClr val="accent6"/>
                </a:solidFill>
                <a:latin typeface="Arial Narrow" pitchFamily="34" charset="0"/>
              </a:rPr>
              <a:t>different doesn't mean anything has changed. </a:t>
            </a:r>
            <a:r>
              <a:rPr lang="en-US" i="1" dirty="0">
                <a:solidFill>
                  <a:schemeClr val="accent6"/>
                </a:solidFill>
                <a:latin typeface="Arial Narrow" pitchFamily="34" charset="0"/>
              </a:rPr>
              <a:t>Irene </a:t>
            </a:r>
            <a:r>
              <a:rPr lang="en-US" i="1" dirty="0" smtClean="0">
                <a:solidFill>
                  <a:schemeClr val="accent6"/>
                </a:solidFill>
                <a:latin typeface="Arial Narrow" pitchFamily="34" charset="0"/>
              </a:rPr>
              <a:t>Peter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75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13-01-24_PKP_NadgradnjaKP-TP_KPŠ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13-01-24_PKP_NadgradnjaKP-TP_KPŠ</Template>
  <TotalTime>189</TotalTime>
  <Words>1792</Words>
  <Application>Microsoft Office PowerPoint</Application>
  <PresentationFormat>On-screen Show (4:3)</PresentationFormat>
  <Paragraphs>215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13-01-24_PKP_NadgradnjaKP-TP_KPŠ</vt:lpstr>
      <vt:lpstr> Projekt POSODOBITEV KURIKULARNEGA PROCESA  NA OSNOVNIH ŠOLAH IN GIMNAZIJAH </vt:lpstr>
      <vt:lpstr>PowerPoint Presentation</vt:lpstr>
      <vt:lpstr>CILJI  in pričakovani rezultati DELAVNIC</vt:lpstr>
      <vt:lpstr>SODELOVANJE med predmeti in učitelji</vt:lpstr>
      <vt:lpstr>KAKO  OD DOBREGA NA BOLJŠE?</vt:lpstr>
      <vt:lpstr>RAZVOJNE IZTOČNICE  MIKP/SITP :   Mezo raven</vt:lpstr>
      <vt:lpstr>INTEGRATIVNI KURIKUL: Sistem MIKP</vt:lpstr>
      <vt:lpstr>SODELOVALNO POUČEVANJE</vt:lpstr>
      <vt:lpstr>SITP (sodelovalno in timsko poučevanje)</vt:lpstr>
      <vt:lpstr>SITO SMISELNOSTI</vt:lpstr>
      <vt:lpstr>PowerPoint Presentation</vt:lpstr>
      <vt:lpstr>Kvadrant pripravljenosti za skok naprej  (znanje/veščine in izkušnje/izkušenost)</vt:lpstr>
      <vt:lpstr>PowerPoint Presentation</vt:lpstr>
      <vt:lpstr>KAKO  OD DOBREGA NA BOLJŠE?</vt:lpstr>
      <vt:lpstr>RAZVOJNE IZTOČNICE  MIKP/SITP :   Mezo raven</vt:lpstr>
      <vt:lpstr>KAKO  OD DOBREGA NA BOLJŠE?</vt:lpstr>
      <vt:lpstr>RAZVOJNE IZTOČNICE  MIKP/SITP :   Makro raven</vt:lpstr>
      <vt:lpstr>VPELJAVA KURIKULARNIH POVEZAV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POSODOBITEV KURIKULARNEGA PROCESA  NA OSNOVNIH ŠOLAH IN GIMNAZIJAH</dc:title>
  <dc:creator>KPavlic</dc:creator>
  <cp:lastModifiedBy>Elena Kecman</cp:lastModifiedBy>
  <cp:revision>46</cp:revision>
  <cp:lastPrinted>2013-01-24T07:07:14Z</cp:lastPrinted>
  <dcterms:created xsi:type="dcterms:W3CDTF">2013-01-24T03:46:33Z</dcterms:created>
  <dcterms:modified xsi:type="dcterms:W3CDTF">2013-09-06T10:17:56Z</dcterms:modified>
</cp:coreProperties>
</file>